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7" r:id="rId2"/>
    <p:sldId id="288" r:id="rId3"/>
    <p:sldId id="277" r:id="rId4"/>
    <p:sldId id="274" r:id="rId5"/>
    <p:sldId id="276" r:id="rId6"/>
    <p:sldId id="283" r:id="rId7"/>
    <p:sldId id="284" r:id="rId8"/>
    <p:sldId id="291" r:id="rId9"/>
    <p:sldId id="292" r:id="rId10"/>
    <p:sldId id="295" r:id="rId11"/>
    <p:sldId id="296" r:id="rId12"/>
    <p:sldId id="294" r:id="rId13"/>
    <p:sldId id="287" r:id="rId14"/>
    <p:sldId id="303" r:id="rId15"/>
    <p:sldId id="297" r:id="rId16"/>
    <p:sldId id="302" r:id="rId17"/>
    <p:sldId id="298" r:id="rId18"/>
    <p:sldId id="300" r:id="rId19"/>
    <p:sldId id="258" r:id="rId20"/>
    <p:sldId id="272" r:id="rId21"/>
    <p:sldId id="261" r:id="rId22"/>
    <p:sldId id="279" r:id="rId23"/>
    <p:sldId id="273" r:id="rId24"/>
    <p:sldId id="259" r:id="rId25"/>
    <p:sldId id="260" r:id="rId26"/>
    <p:sldId id="262" r:id="rId27"/>
    <p:sldId id="263" r:id="rId28"/>
    <p:sldId id="270" r:id="rId29"/>
    <p:sldId id="268" r:id="rId30"/>
    <p:sldId id="267" r:id="rId31"/>
    <p:sldId id="266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9CA452-5B4A-4C77-B94F-94FC17331014}">
          <p14:sldIdLst>
            <p14:sldId id="257"/>
            <p14:sldId id="288"/>
          </p14:sldIdLst>
        </p14:section>
        <p14:section name="Intro" id="{D9EE4CFC-6019-4FAE-92F5-7DB7BA4801A7}">
          <p14:sldIdLst>
            <p14:sldId id="277"/>
            <p14:sldId id="274"/>
          </p14:sldIdLst>
        </p14:section>
        <p14:section name="High level data" id="{B43F1D73-6AAD-46FE-9165-5057C2A3D28A}">
          <p14:sldIdLst>
            <p14:sldId id="276"/>
            <p14:sldId id="283"/>
            <p14:sldId id="284"/>
          </p14:sldIdLst>
        </p14:section>
        <p14:section name="Outcome" id="{8A4245B3-BE7A-4BAA-A128-D00C77A86B6F}">
          <p14:sldIdLst>
            <p14:sldId id="291"/>
            <p14:sldId id="292"/>
            <p14:sldId id="295"/>
            <p14:sldId id="296"/>
          </p14:sldIdLst>
        </p14:section>
        <p14:section name="Insights/Outcome" id="{16F75F5E-6501-4467-853B-442D133A4EDD}">
          <p14:sldIdLst>
            <p14:sldId id="294"/>
            <p14:sldId id="287"/>
            <p14:sldId id="303"/>
            <p14:sldId id="297"/>
            <p14:sldId id="302"/>
          </p14:sldIdLst>
        </p14:section>
        <p14:section name="Backup slides" id="{1B876D45-62C6-4563-8C04-CD5750B954C9}">
          <p14:sldIdLst>
            <p14:sldId id="298"/>
            <p14:sldId id="300"/>
          </p14:sldIdLst>
        </p14:section>
        <p14:section name="Templates" id="{1D09CCC9-B0C6-4418-8F82-AFE7770A7A98}">
          <p14:sldIdLst>
            <p14:sldId id="258"/>
            <p14:sldId id="272"/>
            <p14:sldId id="261"/>
            <p14:sldId id="279"/>
            <p14:sldId id="273"/>
            <p14:sldId id="259"/>
            <p14:sldId id="260"/>
            <p14:sldId id="262"/>
            <p14:sldId id="263"/>
            <p14:sldId id="270"/>
            <p14:sldId id="268"/>
            <p14:sldId id="267"/>
            <p14:sldId id="266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80"/>
    <a:srgbClr val="E41C2F"/>
    <a:srgbClr val="FF6D70"/>
    <a:srgbClr val="F1DB7B"/>
    <a:srgbClr val="E29700"/>
    <a:srgbClr val="667181"/>
    <a:srgbClr val="DDCECE"/>
    <a:srgbClr val="9F7575"/>
    <a:srgbClr val="30353F"/>
    <a:srgbClr val="43C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43230-DF32-46BD-B9AA-277D1CF6D10B}" v="2" dt="2022-07-29T10:15:34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9496" autoAdjust="0"/>
  </p:normalViewPr>
  <p:slideViewPr>
    <p:cSldViewPr snapToGrid="0">
      <p:cViewPr varScale="1">
        <p:scale>
          <a:sx n="42" d="100"/>
          <a:sy n="42" d="100"/>
        </p:scale>
        <p:origin x="278" y="43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ara Vargas" userId="cd6de0de60dc2f7c" providerId="LiveId" clId="{6EC43230-DF32-46BD-B9AA-277D1CF6D10B}"/>
    <pc:docChg chg="undo custSel addSld delSld modSld modSection">
      <pc:chgData name="Barbara Vargas" userId="cd6de0de60dc2f7c" providerId="LiveId" clId="{6EC43230-DF32-46BD-B9AA-277D1CF6D10B}" dt="2022-07-29T10:28:36.056" v="45" actId="20577"/>
      <pc:docMkLst>
        <pc:docMk/>
      </pc:docMkLst>
      <pc:sldChg chg="modSp mod">
        <pc:chgData name="Barbara Vargas" userId="cd6de0de60dc2f7c" providerId="LiveId" clId="{6EC43230-DF32-46BD-B9AA-277D1CF6D10B}" dt="2022-07-28T18:29:39.256" v="0" actId="1076"/>
        <pc:sldMkLst>
          <pc:docMk/>
          <pc:sldMk cId="3876034033" sldId="277"/>
        </pc:sldMkLst>
        <pc:spChg chg="mod">
          <ac:chgData name="Barbara Vargas" userId="cd6de0de60dc2f7c" providerId="LiveId" clId="{6EC43230-DF32-46BD-B9AA-277D1CF6D10B}" dt="2022-07-28T18:29:39.256" v="0" actId="1076"/>
          <ac:spMkLst>
            <pc:docMk/>
            <pc:sldMk cId="3876034033" sldId="277"/>
            <ac:spMk id="6" creationId="{BDAB92D4-0D3F-5AC2-ADD3-3F19A43CBD65}"/>
          </ac:spMkLst>
        </pc:spChg>
      </pc:sldChg>
      <pc:sldChg chg="modSp mod">
        <pc:chgData name="Barbara Vargas" userId="cd6de0de60dc2f7c" providerId="LiveId" clId="{6EC43230-DF32-46BD-B9AA-277D1CF6D10B}" dt="2022-07-29T10:28:36.056" v="45" actId="20577"/>
        <pc:sldMkLst>
          <pc:docMk/>
          <pc:sldMk cId="4070562296" sldId="284"/>
        </pc:sldMkLst>
        <pc:spChg chg="mod">
          <ac:chgData name="Barbara Vargas" userId="cd6de0de60dc2f7c" providerId="LiveId" clId="{6EC43230-DF32-46BD-B9AA-277D1CF6D10B}" dt="2022-07-29T10:28:36.056" v="45" actId="20577"/>
          <ac:spMkLst>
            <pc:docMk/>
            <pc:sldMk cId="4070562296" sldId="284"/>
            <ac:spMk id="4" creationId="{E638CAC0-5A33-CA07-2124-BF5170D0A6FC}"/>
          </ac:spMkLst>
        </pc:spChg>
      </pc:sldChg>
      <pc:sldChg chg="add del">
        <pc:chgData name="Barbara Vargas" userId="cd6de0de60dc2f7c" providerId="LiveId" clId="{6EC43230-DF32-46BD-B9AA-277D1CF6D10B}" dt="2022-07-29T10:27:52.471" v="4" actId="47"/>
        <pc:sldMkLst>
          <pc:docMk/>
          <pc:sldMk cId="2336079547" sldId="295"/>
        </pc:sldMkLst>
      </pc:sldChg>
      <pc:sldChg chg="add del">
        <pc:chgData name="Barbara Vargas" userId="cd6de0de60dc2f7c" providerId="LiveId" clId="{6EC43230-DF32-46BD-B9AA-277D1CF6D10B}" dt="2022-07-29T10:27:52.040" v="3" actId="47"/>
        <pc:sldMkLst>
          <pc:docMk/>
          <pc:sldMk cId="3027965538" sldId="29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BA-445D-A14C-9EB0C514AD89}"/>
              </c:ext>
            </c:extLst>
          </c:dPt>
          <c:dPt>
            <c:idx val="1"/>
            <c:bubble3D val="0"/>
            <c:explosion val="1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BA-445D-A14C-9EB0C514AD89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A1</c:v>
                </c:pt>
                <c:pt idx="1">
                  <c:v>A2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4180</c:v>
                </c:pt>
                <c:pt idx="1">
                  <c:v>45790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BA-445D-A14C-9EB0C514AD8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BA-445D-A14C-9EB0C514AD89}"/>
              </c:ext>
            </c:extLst>
          </c:dPt>
          <c:dPt>
            <c:idx val="1"/>
            <c:bubble3D val="0"/>
            <c:explosion val="1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BA-445D-A14C-9EB0C514AD89}"/>
              </c:ext>
            </c:extLst>
          </c:dPt>
          <c:cat>
            <c:strRef>
              <c:f>Sheet1!$A$2:$A$3</c:f>
              <c:strCache>
                <c:ptCount val="2"/>
                <c:pt idx="0">
                  <c:v>A1</c:v>
                </c:pt>
                <c:pt idx="1">
                  <c:v>A2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BA-445D-A14C-9EB0C514A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BA-445D-A14C-9EB0C514AD89}"/>
              </c:ext>
            </c:extLst>
          </c:dPt>
          <c:dPt>
            <c:idx val="1"/>
            <c:bubble3D val="0"/>
            <c:explosion val="1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BA-445D-A14C-9EB0C514AD89}"/>
              </c:ext>
            </c:extLst>
          </c:dPt>
          <c:cat>
            <c:strRef>
              <c:f>Sheet1!$A$2:$A$3</c:f>
              <c:strCache>
                <c:ptCount val="2"/>
                <c:pt idx="0">
                  <c:v>A1</c:v>
                </c:pt>
                <c:pt idx="1">
                  <c:v>A2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0.49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BA-445D-A14C-9EB0C514A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BA-445D-A14C-9EB0C514AD89}"/>
              </c:ext>
            </c:extLst>
          </c:dPt>
          <c:dPt>
            <c:idx val="1"/>
            <c:bubble3D val="0"/>
            <c:explosion val="1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BA-445D-A14C-9EB0C514AD89}"/>
              </c:ext>
            </c:extLst>
          </c:dPt>
          <c:cat>
            <c:strRef>
              <c:f>Sheet1!$A$2:$A$3</c:f>
              <c:strCache>
                <c:ptCount val="2"/>
                <c:pt idx="0">
                  <c:v>A1</c:v>
                </c:pt>
                <c:pt idx="1">
                  <c:v>A2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45790</c:v>
                </c:pt>
                <c:pt idx="1">
                  <c:v>4180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BA-445D-A14C-9EB0C514A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BA-445D-A14C-9EB0C514AD89}"/>
              </c:ext>
            </c:extLst>
          </c:dPt>
          <c:dPt>
            <c:idx val="1"/>
            <c:bubble3D val="0"/>
            <c:explosion val="1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BA-445D-A14C-9EB0C514AD89}"/>
              </c:ext>
            </c:extLst>
          </c:dPt>
          <c:cat>
            <c:strRef>
              <c:f>Sheet1!$A$2:$A$3</c:f>
              <c:strCache>
                <c:ptCount val="2"/>
                <c:pt idx="0">
                  <c:v>A1</c:v>
                </c:pt>
                <c:pt idx="1">
                  <c:v>A2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2.5000000000000001E-2</c:v>
                </c:pt>
                <c:pt idx="1">
                  <c:v>0.97499999999999998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BA-445D-A14C-9EB0C514A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BA-445D-A14C-9EB0C514AD89}"/>
              </c:ext>
            </c:extLst>
          </c:dPt>
          <c:dPt>
            <c:idx val="1"/>
            <c:bubble3D val="0"/>
            <c:explosion val="1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BA-445D-A14C-9EB0C514AD89}"/>
              </c:ext>
            </c:extLst>
          </c:dPt>
          <c:cat>
            <c:strRef>
              <c:f>Sheet1!$A$2:$A$3</c:f>
              <c:strCache>
                <c:ptCount val="2"/>
                <c:pt idx="0">
                  <c:v>A1</c:v>
                </c:pt>
                <c:pt idx="1">
                  <c:v>A2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BA-445D-A14C-9EB0C514A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explosion val="1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29/07/2022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Good afternoon, nowadays one of the most trend topic in the world is covid, and we want to know what is What is beyond vaccines and masks,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that’s why Michael and myself we decided to </a:t>
            </a:r>
            <a:r>
              <a:rPr lang="en-US" err="1"/>
              <a:t>analyse</a:t>
            </a:r>
            <a:r>
              <a:rPr lang="en-US"/>
              <a:t> the covid fatality rate linked with the nutrition and demographic data as a important topic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1250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 always, more research is needed!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661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One of the </a:t>
            </a:r>
            <a:r>
              <a:rPr lang="fr-FR" err="1"/>
              <a:t>most</a:t>
            </a:r>
            <a:r>
              <a:rPr lang="fr-FR"/>
              <a:t> important insight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found</a:t>
            </a:r>
            <a:r>
              <a:rPr lang="fr-FR"/>
              <a:t>,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south</a:t>
            </a:r>
            <a:r>
              <a:rPr lang="fr-FR"/>
              <a:t> </a:t>
            </a:r>
            <a:r>
              <a:rPr lang="fr-FR" err="1"/>
              <a:t>america</a:t>
            </a:r>
            <a:r>
              <a:rPr lang="fr-FR"/>
              <a:t> has </a:t>
            </a:r>
            <a:r>
              <a:rPr lang="fr-FR" err="1"/>
              <a:t>highest</a:t>
            </a:r>
            <a:r>
              <a:rPr lang="fr-FR"/>
              <a:t> covid </a:t>
            </a:r>
            <a:r>
              <a:rPr lang="fr-FR" err="1"/>
              <a:t>fatality</a:t>
            </a:r>
            <a:r>
              <a:rPr lang="fr-FR"/>
              <a:t> rate  and </a:t>
            </a:r>
            <a:r>
              <a:rPr lang="fr-FR" err="1"/>
              <a:t>Africa</a:t>
            </a:r>
            <a:r>
              <a:rPr lang="fr-FR"/>
              <a:t> has the </a:t>
            </a:r>
            <a:r>
              <a:rPr lang="fr-FR" err="1"/>
              <a:t>lowest</a:t>
            </a:r>
            <a:r>
              <a:rPr lang="fr-FR"/>
              <a:t>.</a:t>
            </a:r>
          </a:p>
          <a:p>
            <a:r>
              <a:rPr lang="fr-FR"/>
              <a:t>But </a:t>
            </a:r>
            <a:r>
              <a:rPr lang="fr-FR" err="1"/>
              <a:t>why</a:t>
            </a:r>
            <a:r>
              <a:rPr lang="fr-FR"/>
              <a:t>??</a:t>
            </a:r>
          </a:p>
          <a:p>
            <a:r>
              <a:rPr lang="fr-FR"/>
              <a:t>Our </a:t>
            </a:r>
            <a:r>
              <a:rPr lang="fr-FR" err="1"/>
              <a:t>assumption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 </a:t>
            </a:r>
            <a:r>
              <a:rPr lang="fr-FR" err="1"/>
              <a:t>method</a:t>
            </a:r>
            <a:r>
              <a:rPr lang="fr-FR"/>
              <a:t> to </a:t>
            </a:r>
            <a:r>
              <a:rPr lang="fr-FR" err="1"/>
              <a:t>collect</a:t>
            </a:r>
            <a:r>
              <a:rPr lang="fr-FR"/>
              <a:t> in </a:t>
            </a:r>
            <a:r>
              <a:rPr lang="fr-FR" err="1"/>
              <a:t>Africa</a:t>
            </a:r>
            <a:r>
              <a:rPr lang="fr-FR"/>
              <a:t> are not the </a:t>
            </a:r>
            <a:r>
              <a:rPr lang="fr-FR" err="1"/>
              <a:t>same</a:t>
            </a:r>
            <a:r>
              <a:rPr lang="fr-FR"/>
              <a:t> like in America or Europe , </a:t>
            </a:r>
            <a:r>
              <a:rPr lang="fr-FR" err="1"/>
              <a:t>so</a:t>
            </a:r>
            <a:r>
              <a:rPr lang="fr-FR"/>
              <a:t> of course the </a:t>
            </a:r>
            <a:r>
              <a:rPr lang="fr-FR" err="1"/>
              <a:t>missed</a:t>
            </a:r>
            <a:r>
              <a:rPr lang="fr-FR"/>
              <a:t> data </a:t>
            </a:r>
            <a:r>
              <a:rPr lang="fr-FR" err="1"/>
              <a:t>could</a:t>
            </a:r>
            <a:r>
              <a:rPr lang="fr-FR"/>
              <a:t> affect the conclusions.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487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visualize</a:t>
            </a:r>
            <a:r>
              <a:rPr lang="fr-FR"/>
              <a:t> the </a:t>
            </a:r>
            <a:r>
              <a:rPr lang="fr-FR" err="1"/>
              <a:t>the</a:t>
            </a:r>
            <a:r>
              <a:rPr lang="fr-FR"/>
              <a:t> graph </a:t>
            </a:r>
            <a:r>
              <a:rPr lang="fr-FR" err="1"/>
              <a:t>with</a:t>
            </a:r>
            <a:r>
              <a:rPr lang="fr-FR"/>
              <a:t> the covid </a:t>
            </a:r>
            <a:r>
              <a:rPr lang="fr-FR" err="1"/>
              <a:t>fatality</a:t>
            </a:r>
            <a:r>
              <a:rPr lang="fr-FR"/>
              <a:t> rate by countries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low</a:t>
            </a:r>
            <a:r>
              <a:rPr lang="fr-FR"/>
              <a:t>, </a:t>
            </a:r>
            <a:r>
              <a:rPr lang="fr-FR" err="1"/>
              <a:t>mid</a:t>
            </a:r>
            <a:r>
              <a:rPr lang="fr-FR"/>
              <a:t> and </a:t>
            </a:r>
            <a:r>
              <a:rPr lang="fr-FR" err="1"/>
              <a:t>highest</a:t>
            </a:r>
            <a:r>
              <a:rPr lang="fr-FR"/>
              <a:t> </a:t>
            </a:r>
            <a:r>
              <a:rPr lang="fr-FR" err="1"/>
              <a:t>income</a:t>
            </a:r>
            <a:r>
              <a:rPr lang="fr-FR"/>
              <a:t>. </a:t>
            </a:r>
          </a:p>
          <a:p>
            <a:r>
              <a:rPr lang="fr-FR"/>
              <a:t>The country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highest</a:t>
            </a:r>
            <a:r>
              <a:rPr lang="fr-FR"/>
              <a:t> covid </a:t>
            </a:r>
            <a:r>
              <a:rPr lang="fr-FR" err="1"/>
              <a:t>fatality</a:t>
            </a:r>
            <a:r>
              <a:rPr lang="fr-FR"/>
              <a:t> rate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Peru</a:t>
            </a:r>
            <a:r>
              <a:rPr lang="fr-FR"/>
              <a:t>,</a:t>
            </a:r>
          </a:p>
          <a:p>
            <a:r>
              <a:rPr lang="fr-FR"/>
              <a:t>For instance in </a:t>
            </a:r>
            <a:r>
              <a:rPr lang="fr-FR" err="1"/>
              <a:t>red</a:t>
            </a:r>
            <a:r>
              <a:rPr lang="fr-FR"/>
              <a:t> </a:t>
            </a:r>
            <a:r>
              <a:rPr lang="fr-FR" err="1"/>
              <a:t>color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Georgia </a:t>
            </a:r>
            <a:r>
              <a:rPr lang="fr-FR" err="1"/>
              <a:t>from</a:t>
            </a:r>
            <a:r>
              <a:rPr lang="fr-FR"/>
              <a:t> Europe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country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highest</a:t>
            </a:r>
            <a:r>
              <a:rPr lang="fr-FR"/>
              <a:t> </a:t>
            </a:r>
            <a:r>
              <a:rPr lang="fr-FR" err="1"/>
              <a:t>fatality</a:t>
            </a:r>
            <a:r>
              <a:rPr lang="fr-FR"/>
              <a:t> rate but </a:t>
            </a:r>
            <a:r>
              <a:rPr lang="fr-FR" err="1"/>
              <a:t>with</a:t>
            </a:r>
            <a:r>
              <a:rPr lang="fr-FR"/>
              <a:t> a </a:t>
            </a:r>
            <a:r>
              <a:rPr lang="fr-FR" err="1"/>
              <a:t>low</a:t>
            </a:r>
            <a:r>
              <a:rPr lang="fr-FR"/>
              <a:t> </a:t>
            </a:r>
            <a:r>
              <a:rPr lang="fr-FR" err="1"/>
              <a:t>gross</a:t>
            </a:r>
            <a:r>
              <a:rPr lang="fr-FR"/>
              <a:t> net </a:t>
            </a:r>
            <a:r>
              <a:rPr lang="fr-FR" err="1"/>
              <a:t>income</a:t>
            </a:r>
            <a:r>
              <a:rPr lang="fr-FR"/>
              <a:t>.</a:t>
            </a:r>
          </a:p>
          <a:p>
            <a:endParaRPr lang="fr-FR"/>
          </a:p>
          <a:p>
            <a:r>
              <a:rPr lang="fr-FR"/>
              <a:t>It </a:t>
            </a:r>
            <a:r>
              <a:rPr lang="fr-FR" err="1"/>
              <a:t>is</a:t>
            </a:r>
            <a:r>
              <a:rPr lang="fr-FR"/>
              <a:t> hard to </a:t>
            </a:r>
            <a:r>
              <a:rPr lang="fr-FR" err="1"/>
              <a:t>see</a:t>
            </a:r>
            <a:r>
              <a:rPr lang="fr-FR"/>
              <a:t> on </a:t>
            </a:r>
            <a:r>
              <a:rPr lang="fr-FR" err="1"/>
              <a:t>this</a:t>
            </a:r>
            <a:r>
              <a:rPr lang="fr-FR"/>
              <a:t> graph, but the </a:t>
            </a:r>
            <a:r>
              <a:rPr lang="fr-FR" err="1"/>
              <a:t>low</a:t>
            </a:r>
            <a:r>
              <a:rPr lang="fr-FR"/>
              <a:t> GNI countries </a:t>
            </a:r>
            <a:r>
              <a:rPr lang="fr-FR" err="1"/>
              <a:t>actually</a:t>
            </a:r>
            <a:r>
              <a:rPr lang="fr-FR"/>
              <a:t> show an </a:t>
            </a:r>
            <a:r>
              <a:rPr lang="fr-FR" err="1"/>
              <a:t>increase</a:t>
            </a:r>
            <a:r>
              <a:rPr lang="fr-FR"/>
              <a:t> in </a:t>
            </a:r>
            <a:r>
              <a:rPr lang="fr-FR" err="1"/>
              <a:t>fatality</a:t>
            </a:r>
            <a:r>
              <a:rPr lang="fr-FR"/>
              <a:t> rate as the GNI </a:t>
            </a:r>
            <a:r>
              <a:rPr lang="fr-FR" err="1"/>
              <a:t>goes</a:t>
            </a:r>
            <a:r>
              <a:rPr lang="fr-FR"/>
              <a:t> up, but for the </a:t>
            </a:r>
            <a:r>
              <a:rPr lang="fr-FR" err="1"/>
              <a:t>overall</a:t>
            </a:r>
            <a:r>
              <a:rPr lang="fr-FR"/>
              <a:t> </a:t>
            </a:r>
            <a:r>
              <a:rPr lang="fr-FR" err="1"/>
              <a:t>gruop</a:t>
            </a:r>
            <a:r>
              <a:rPr lang="fr-FR"/>
              <a:t> the trend </a:t>
            </a:r>
            <a:r>
              <a:rPr lang="fr-FR" err="1"/>
              <a:t>is</a:t>
            </a:r>
            <a:r>
              <a:rPr lang="fr-FR"/>
              <a:t> the opposite.</a:t>
            </a:r>
          </a:p>
          <a:p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think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due to </a:t>
            </a:r>
            <a:r>
              <a:rPr lang="fr-FR" err="1"/>
              <a:t>reporting</a:t>
            </a:r>
            <a:r>
              <a:rPr lang="fr-FR"/>
              <a:t> </a:t>
            </a:r>
            <a:r>
              <a:rPr lang="fr-FR" err="1"/>
              <a:t>capabilities</a:t>
            </a:r>
            <a:r>
              <a:rPr lang="fr-FR"/>
              <a:t>, countries on the </a:t>
            </a:r>
            <a:r>
              <a:rPr lang="fr-FR" err="1"/>
              <a:t>lowest</a:t>
            </a:r>
            <a:r>
              <a:rPr lang="fr-FR"/>
              <a:t> end of GNI </a:t>
            </a:r>
            <a:r>
              <a:rPr lang="fr-FR" err="1"/>
              <a:t>probably</a:t>
            </a:r>
            <a:r>
              <a:rPr lang="fr-FR"/>
              <a:t> </a:t>
            </a:r>
            <a:r>
              <a:rPr lang="fr-FR" err="1"/>
              <a:t>had</a:t>
            </a:r>
            <a:r>
              <a:rPr lang="fr-FR"/>
              <a:t> </a:t>
            </a:r>
            <a:r>
              <a:rPr lang="fr-FR" err="1"/>
              <a:t>less</a:t>
            </a:r>
            <a:r>
              <a:rPr lang="fr-FR"/>
              <a:t> </a:t>
            </a:r>
            <a:r>
              <a:rPr lang="fr-FR" err="1"/>
              <a:t>capability</a:t>
            </a:r>
            <a:r>
              <a:rPr lang="fr-FR"/>
              <a:t> to report </a:t>
            </a:r>
            <a:r>
              <a:rPr lang="fr-FR" err="1"/>
              <a:t>their</a:t>
            </a:r>
            <a:r>
              <a:rPr lang="fr-FR"/>
              <a:t> </a:t>
            </a:r>
            <a:r>
              <a:rPr lang="fr-FR" err="1"/>
              <a:t>fatalities</a:t>
            </a:r>
            <a:r>
              <a:rPr lang="fr-FR"/>
              <a:t> and </a:t>
            </a:r>
            <a:r>
              <a:rPr lang="fr-FR" err="1"/>
              <a:t>therefore</a:t>
            </a:r>
            <a:r>
              <a:rPr lang="fr-FR"/>
              <a:t> </a:t>
            </a:r>
            <a:r>
              <a:rPr lang="fr-FR" err="1"/>
              <a:t>appear</a:t>
            </a:r>
            <a:r>
              <a:rPr lang="fr-FR"/>
              <a:t> to have </a:t>
            </a:r>
            <a:r>
              <a:rPr lang="fr-FR" err="1"/>
              <a:t>fewer</a:t>
            </a:r>
            <a:r>
              <a:rPr lang="fr-FR"/>
              <a:t> </a:t>
            </a:r>
            <a:r>
              <a:rPr lang="fr-FR" err="1"/>
              <a:t>overall</a:t>
            </a:r>
            <a:r>
              <a:rPr lang="fr-FR"/>
              <a:t> </a:t>
            </a:r>
            <a:r>
              <a:rPr lang="fr-FR" err="1"/>
              <a:t>deaths</a:t>
            </a:r>
            <a:r>
              <a:rPr lang="fr-FR"/>
              <a:t>. This </a:t>
            </a:r>
            <a:r>
              <a:rPr lang="fr-FR" err="1"/>
              <a:t>is</a:t>
            </a:r>
            <a:r>
              <a:rPr lang="fr-FR"/>
              <a:t> a limitation of </a:t>
            </a:r>
            <a:r>
              <a:rPr lang="fr-FR" err="1"/>
              <a:t>our</a:t>
            </a:r>
            <a:r>
              <a:rPr lang="fr-FR"/>
              <a:t>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047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Of course the nutrition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important to </a:t>
            </a:r>
            <a:r>
              <a:rPr lang="fr-FR" dirty="0" err="1"/>
              <a:t>prevent</a:t>
            </a:r>
            <a:r>
              <a:rPr lang="fr-FR" dirty="0"/>
              <a:t> </a:t>
            </a:r>
            <a:r>
              <a:rPr lang="fr-FR" dirty="0" err="1"/>
              <a:t>sikness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the covid </a:t>
            </a:r>
            <a:r>
              <a:rPr lang="fr-FR" dirty="0" err="1"/>
              <a:t>is</a:t>
            </a:r>
            <a:r>
              <a:rPr lang="fr-FR" dirty="0"/>
              <a:t> not the exception.</a:t>
            </a:r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see</a:t>
            </a:r>
            <a:r>
              <a:rPr lang="fr-FR" dirty="0"/>
              <a:t> the pattern in the graph </a:t>
            </a:r>
            <a:r>
              <a:rPr lang="fr-FR" dirty="0" err="1"/>
              <a:t>that</a:t>
            </a:r>
            <a:r>
              <a:rPr lang="fr-FR" dirty="0"/>
              <a:t> shows the covid </a:t>
            </a:r>
            <a:r>
              <a:rPr lang="fr-FR" dirty="0" err="1"/>
              <a:t>fatality</a:t>
            </a:r>
            <a:r>
              <a:rPr lang="fr-FR" dirty="0"/>
              <a:t> rate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fat </a:t>
            </a:r>
            <a:r>
              <a:rPr lang="fr-FR" dirty="0" err="1"/>
              <a:t>sea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 and the animal </a:t>
            </a:r>
            <a:r>
              <a:rPr lang="fr-FR" dirty="0" err="1"/>
              <a:t>food</a:t>
            </a:r>
            <a:r>
              <a:rPr lang="fr-FR" dirty="0"/>
              <a:t>. The green line </a:t>
            </a:r>
            <a:r>
              <a:rPr lang="fr-FR" dirty="0" err="1"/>
              <a:t>represents</a:t>
            </a:r>
            <a:r>
              <a:rPr lang="fr-FR" dirty="0"/>
              <a:t> the high </a:t>
            </a:r>
            <a:r>
              <a:rPr lang="fr-FR" dirty="0" err="1"/>
              <a:t>income</a:t>
            </a:r>
            <a:r>
              <a:rPr lang="fr-FR" dirty="0"/>
              <a:t> and  </a:t>
            </a:r>
            <a:r>
              <a:rPr lang="fr-FR" dirty="0" err="1"/>
              <a:t>it</a:t>
            </a:r>
            <a:r>
              <a:rPr lang="fr-FR" dirty="0"/>
              <a:t> has a </a:t>
            </a:r>
            <a:r>
              <a:rPr lang="fr-FR" dirty="0" err="1"/>
              <a:t>slope</a:t>
            </a:r>
            <a:r>
              <a:rPr lang="fr-FR" dirty="0"/>
              <a:t> more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the </a:t>
            </a:r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lowest</a:t>
            </a:r>
            <a:r>
              <a:rPr lang="fr-FR" dirty="0"/>
              <a:t> </a:t>
            </a:r>
            <a:r>
              <a:rPr lang="fr-FR" dirty="0" err="1"/>
              <a:t>income</a:t>
            </a:r>
            <a:r>
              <a:rPr lang="fr-FR" dirty="0"/>
              <a:t>.</a:t>
            </a:r>
          </a:p>
          <a:p>
            <a:r>
              <a:rPr lang="fr-FR" dirty="0"/>
              <a:t>One of the limitations </a:t>
            </a:r>
            <a:r>
              <a:rPr lang="fr-FR" dirty="0" err="1"/>
              <a:t>is</a:t>
            </a:r>
            <a:r>
              <a:rPr lang="fr-FR" dirty="0"/>
              <a:t>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035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Results are modelled for two clusters: low-income and high-income countries using GNI (World Bank)</a:t>
            </a:r>
            <a:endParaRPr lang="LID4096" sz="1200">
              <a:solidFill>
                <a:schemeClr val="bg1"/>
              </a:solidFill>
            </a:endParaRPr>
          </a:p>
          <a:p>
            <a:endParaRPr lang="en-US"/>
          </a:p>
          <a:p>
            <a:r>
              <a:rPr lang="en-US"/>
              <a:t>https://datahelpdesk.worldbank.org/knowledgebase/articles/906519-world-bank-country-and-lending-groups#:~:text=%EF%BB%BF%EF%BB%BF%20For%20the%20current,those%20with%20a%20GNI%20per</a:t>
            </a:r>
            <a:endParaRPr lang="LID4096"/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551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Firstable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introduce</a:t>
            </a:r>
            <a:r>
              <a:rPr lang="fr-FR"/>
              <a:t> the topic </a:t>
            </a:r>
          </a:p>
          <a:p>
            <a:r>
              <a:rPr lang="fr-FR"/>
              <a:t>To continue </a:t>
            </a:r>
            <a:r>
              <a:rPr lang="fr-FR" err="1"/>
              <a:t>with</a:t>
            </a:r>
            <a:r>
              <a:rPr lang="fr-FR"/>
              <a:t> a high </a:t>
            </a:r>
            <a:r>
              <a:rPr lang="fr-FR" err="1"/>
              <a:t>level</a:t>
            </a:r>
            <a:r>
              <a:rPr lang="fr-FR"/>
              <a:t> description of the data</a:t>
            </a:r>
          </a:p>
          <a:p>
            <a:r>
              <a:rPr lang="fr-FR"/>
              <a:t>The </a:t>
            </a:r>
            <a:r>
              <a:rPr lang="fr-FR" err="1"/>
              <a:t>next</a:t>
            </a:r>
            <a:r>
              <a:rPr lang="fr-FR"/>
              <a:t> </a:t>
            </a:r>
            <a:r>
              <a:rPr lang="fr-FR" err="1"/>
              <a:t>step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to show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principal </a:t>
            </a:r>
            <a:r>
              <a:rPr lang="fr-FR" err="1"/>
              <a:t>outcomes</a:t>
            </a:r>
            <a:r>
              <a:rPr lang="fr-FR"/>
              <a:t> and </a:t>
            </a:r>
            <a:r>
              <a:rPr lang="fr-FR" err="1"/>
              <a:t>results</a:t>
            </a:r>
            <a:endParaRPr lang="fr-FR"/>
          </a:p>
          <a:p>
            <a:r>
              <a:rPr lang="fr-FR"/>
              <a:t>To </a:t>
            </a:r>
            <a:r>
              <a:rPr lang="fr-FR" err="1"/>
              <a:t>finalize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most</a:t>
            </a:r>
            <a:r>
              <a:rPr lang="fr-FR"/>
              <a:t> importants insights and </a:t>
            </a:r>
            <a:r>
              <a:rPr lang="fr-FR" err="1"/>
              <a:t>their</a:t>
            </a:r>
            <a:r>
              <a:rPr lang="fr-FR"/>
              <a:t> limitations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7203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Global crises are often positioned as requiring an individual response.  When you think of plastic trash, we think of using fewer straws.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4914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when looking at Covid, are the most important factors in our control? or are the actions that can be taken at a government and policy level?</a:t>
            </a:r>
          </a:p>
          <a:p>
            <a:endParaRPr lang="en-US"/>
          </a:p>
          <a:p>
            <a:r>
              <a:rPr lang="en-US"/>
              <a:t>To answer this question, we reviewed data on covid deaths across the world, and compared them with:</a:t>
            </a:r>
          </a:p>
          <a:p>
            <a:pPr marL="171450" indent="-171450">
              <a:buFontTx/>
              <a:buChar char="-"/>
            </a:pPr>
            <a:r>
              <a:rPr lang="en-US"/>
              <a:t>personal factors: diet, nutrition, good hygiene practices</a:t>
            </a:r>
          </a:p>
          <a:p>
            <a:pPr marL="171450" indent="-171450">
              <a:buFontTx/>
              <a:buChar char="-"/>
            </a:pPr>
            <a:r>
              <a:rPr lang="en-US"/>
              <a:t>and societal factors such as the age distribution, water availability, and how much the country makes GNI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 determine the features that were most impactful on covid fatality rate.</a:t>
            </a:r>
          </a:p>
          <a:p>
            <a:pPr marL="171450" indent="-171450">
              <a:buFontTx/>
              <a:buChar char="-"/>
            </a:pP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781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Our principal input </a:t>
            </a:r>
            <a:r>
              <a:rPr lang="fr-FR" dirty="0" err="1"/>
              <a:t>is</a:t>
            </a:r>
            <a:r>
              <a:rPr lang="fr-FR" dirty="0"/>
              <a:t> a data base </a:t>
            </a:r>
            <a:r>
              <a:rPr lang="fr-FR" dirty="0" err="1"/>
              <a:t>with</a:t>
            </a:r>
            <a:r>
              <a:rPr lang="fr-FR" dirty="0"/>
              <a:t> information about covid </a:t>
            </a:r>
            <a:r>
              <a:rPr lang="fr-FR" dirty="0" err="1"/>
              <a:t>based</a:t>
            </a:r>
            <a:r>
              <a:rPr lang="fr-FR" dirty="0"/>
              <a:t> in </a:t>
            </a:r>
            <a:r>
              <a:rPr lang="fr-FR" dirty="0" err="1"/>
              <a:t>demographic</a:t>
            </a:r>
            <a:r>
              <a:rPr lang="fr-FR" dirty="0"/>
              <a:t> and nutrition info. </a:t>
            </a:r>
          </a:p>
          <a:p>
            <a:r>
              <a:rPr lang="fr-FR" dirty="0" err="1"/>
              <a:t>We</a:t>
            </a:r>
            <a:r>
              <a:rPr lang="fr-FR" dirty="0"/>
              <a:t> have 163 </a:t>
            </a:r>
            <a:r>
              <a:rPr lang="fr-FR" dirty="0" err="1"/>
              <a:t>rows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by countries and 277 </a:t>
            </a:r>
            <a:r>
              <a:rPr lang="fr-FR" dirty="0" err="1"/>
              <a:t>columns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as the continent, </a:t>
            </a:r>
            <a:r>
              <a:rPr lang="fr-FR" dirty="0" err="1"/>
              <a:t>age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ratio and </a:t>
            </a:r>
            <a:r>
              <a:rPr lang="fr-FR" dirty="0" err="1"/>
              <a:t>seafood</a:t>
            </a:r>
            <a:r>
              <a:rPr lang="fr-FR" dirty="0"/>
              <a:t>, covid </a:t>
            </a:r>
            <a:r>
              <a:rPr lang="fr-FR" dirty="0" err="1"/>
              <a:t>fatality</a:t>
            </a:r>
            <a:r>
              <a:rPr lang="fr-FR" dirty="0"/>
              <a:t> rate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variable, and </a:t>
            </a:r>
            <a:r>
              <a:rPr lang="fr-FR" dirty="0" err="1"/>
              <a:t>so</a:t>
            </a:r>
            <a:r>
              <a:rPr lang="fr-FR" dirty="0"/>
              <a:t>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479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When reviewing all of this data, we noticed something.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We have 163 countries, let’s take Angola for a moment and just look at a few factors together.  GNI, undernourished, clean water access.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Let’s compare that with Germany.  GNI 10x higher, undernourished 10x lower, and double the clean water access.  Clearly, the needs and response to Covid in these countries will be different.  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897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Results are modelled for two clusters: low-income and high-income countries using GNI (World Bank)</a:t>
            </a:r>
            <a:endParaRPr lang="LID4096" sz="1200">
              <a:solidFill>
                <a:schemeClr val="bg1"/>
              </a:solidFill>
            </a:endParaRPr>
          </a:p>
          <a:p>
            <a:endParaRPr lang="en-US"/>
          </a:p>
          <a:p>
            <a:r>
              <a:rPr lang="en-US"/>
              <a:t>https://datahelpdesk.worldbank.org/knowledgebase/articles/906519-world-bank-country-and-lending-groups#:~:text=%EF%BB%BF%EF%BB%BF%20For%20the%20current,those%20with%20a%20GNI%20per</a:t>
            </a:r>
            <a:endParaRPr lang="LID4096"/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671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did we find? </a:t>
            </a:r>
          </a:p>
          <a:p>
            <a:r>
              <a:rPr lang="en-US" dirty="0"/>
              <a:t>Factors outside of our control have a large impact.</a:t>
            </a:r>
          </a:p>
          <a:p>
            <a:r>
              <a:rPr lang="en-US" dirty="0"/>
              <a:t>Being rural, further from health facilities, being young and therefore healthier with better immune systems, and coming form a country with more wealth, all lead to better covid health outcomes.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38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https://www.ncbi.nlm.nih.gov/pmc/articles/PMC8161818/#B9-diseases-09-00036</a:t>
            </a:r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663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emf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6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10" Type="http://schemas.openxmlformats.org/officeDocument/2006/relationships/chart" Target="../charts/chart6.xml"/><Relationship Id="rId4" Type="http://schemas.openxmlformats.org/officeDocument/2006/relationships/chart" Target="../charts/chart1.xml"/><Relationship Id="rId9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84177" y="2856392"/>
            <a:ext cx="7527702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000" b="1">
                <a:solidFill>
                  <a:schemeClr val="bg1"/>
                </a:solidFill>
                <a:latin typeface="+mj-lt"/>
              </a:rPr>
              <a:t>Beyond vaccines and masks </a:t>
            </a:r>
          </a:p>
          <a:p>
            <a:pPr algn="ctr">
              <a:tabLst>
                <a:tab pos="347663" algn="l"/>
              </a:tabLst>
            </a:pPr>
            <a:r>
              <a:rPr lang="en-US" sz="3200">
                <a:solidFill>
                  <a:schemeClr val="bg1"/>
                </a:solidFill>
                <a:latin typeface="+mj-lt"/>
              </a:rPr>
              <a:t>Analyzing nutrition and demographic </a:t>
            </a:r>
            <a:br>
              <a:rPr lang="en-US" sz="3200">
                <a:solidFill>
                  <a:schemeClr val="bg1"/>
                </a:solidFill>
                <a:latin typeface="+mj-lt"/>
              </a:rPr>
            </a:br>
            <a:r>
              <a:rPr lang="en-US" sz="3200">
                <a:solidFill>
                  <a:schemeClr val="bg1"/>
                </a:solidFill>
                <a:latin typeface="+mj-lt"/>
              </a:rPr>
              <a:t>features linked to Covid Fatality Rates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3506" y="5201340"/>
            <a:ext cx="34409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>
                <a:solidFill>
                  <a:schemeClr val="bg1"/>
                </a:solidFill>
              </a:rPr>
              <a:t>Barbara Vargas &amp; Michael Taylor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A1D5A0-B9F7-E3BF-2D76-58F08B1D53FB}"/>
              </a:ext>
            </a:extLst>
          </p:cNvPr>
          <p:cNvGrpSpPr/>
          <p:nvPr/>
        </p:nvGrpSpPr>
        <p:grpSpPr>
          <a:xfrm>
            <a:off x="5442755" y="1776005"/>
            <a:ext cx="1306489" cy="876720"/>
            <a:chOff x="5442756" y="2479683"/>
            <a:chExt cx="1306489" cy="876720"/>
          </a:xfrm>
        </p:grpSpPr>
        <p:sp>
          <p:nvSpPr>
            <p:cNvPr id="2" name="Oval 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57640" y="2479683"/>
              <a:ext cx="876722" cy="87672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43971" y="2565407"/>
              <a:ext cx="705274" cy="705272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42756" y="2565407"/>
              <a:ext cx="705274" cy="705272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0E5AEF-735F-8D06-2ED3-1D713179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What did we learn?</a:t>
            </a:r>
            <a:endParaRPr lang="LID4096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BF5A-E087-0B74-17AE-B126FD24F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20294"/>
            <a:ext cx="10515600" cy="150018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most important features have more to do with </a:t>
            </a:r>
            <a:r>
              <a:rPr lang="en-US" sz="2800" b="1">
                <a:solidFill>
                  <a:schemeClr val="accent6">
                    <a:lumMod val="50000"/>
                  </a:schemeClr>
                </a:solidFill>
              </a:rPr>
              <a:t>age</a:t>
            </a:r>
            <a:r>
              <a:rPr lang="en-US" sz="2800">
                <a:solidFill>
                  <a:schemeClr val="bg1"/>
                </a:solidFill>
              </a:rPr>
              <a:t> (immune system strength?), </a:t>
            </a:r>
            <a:r>
              <a:rPr lang="en-US" sz="2800" b="1">
                <a:solidFill>
                  <a:schemeClr val="accent6">
                    <a:lumMod val="50000"/>
                  </a:schemeClr>
                </a:solidFill>
              </a:rPr>
              <a:t>location</a:t>
            </a:r>
            <a:r>
              <a:rPr lang="en-US" sz="2800">
                <a:solidFill>
                  <a:schemeClr val="bg1"/>
                </a:solidFill>
              </a:rPr>
              <a:t> (rural, access to quality healthcare?), and </a:t>
            </a:r>
            <a:r>
              <a:rPr lang="en-US" sz="2800" b="1">
                <a:solidFill>
                  <a:schemeClr val="accent6">
                    <a:lumMod val="50000"/>
                  </a:schemeClr>
                </a:solidFill>
              </a:rPr>
              <a:t>country wealth </a:t>
            </a:r>
            <a:r>
              <a:rPr lang="en-US" sz="2800">
                <a:solidFill>
                  <a:schemeClr val="bg1"/>
                </a:solidFill>
              </a:rPr>
              <a:t>(GNI)</a:t>
            </a:r>
            <a:endParaRPr lang="LID4096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7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43DAF7E-C2E3-67DF-0BC0-26B3D018B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160371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B9D88-8A2E-2D4B-F521-D1ECA81B72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4762092" y="3159121"/>
            <a:ext cx="6849510" cy="1086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E5163-FF82-6C22-D9D8-B19A3A67AE40}"/>
              </a:ext>
            </a:extLst>
          </p:cNvPr>
          <p:cNvSpPr txBox="1"/>
          <p:nvPr/>
        </p:nvSpPr>
        <p:spPr>
          <a:xfrm>
            <a:off x="5518712" y="4412981"/>
            <a:ext cx="609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i="1">
                <a:solidFill>
                  <a:schemeClr val="tx2">
                    <a:lumMod val="75000"/>
                  </a:schemeClr>
                </a:solidFill>
                <a:effectLst/>
              </a:rPr>
              <a:t>-- Rajkumar RP. Cross-National Variations in COVID-19 Mortality: The Role of Diet, Obesity and Depression. Diseases. 2021 May 6</a:t>
            </a:r>
            <a:endParaRPr lang="LID4096" sz="1400" b="1" i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F4F387D-7B9F-B2A8-4AE3-80651D8D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065" y="5626808"/>
            <a:ext cx="2036537" cy="6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34D369-7438-BDB0-C36E-F3514198E63B}"/>
              </a:ext>
            </a:extLst>
          </p:cNvPr>
          <p:cNvSpPr/>
          <p:nvPr/>
        </p:nvSpPr>
        <p:spPr>
          <a:xfrm>
            <a:off x="0" y="0"/>
            <a:ext cx="4455886" cy="6858000"/>
          </a:xfrm>
          <a:prstGeom prst="rect">
            <a:avLst/>
          </a:prstGeom>
          <a:solidFill>
            <a:schemeClr val="accent6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A3799-AB75-30BF-BB70-59536137F232}"/>
              </a:ext>
            </a:extLst>
          </p:cNvPr>
          <p:cNvSpPr txBox="1"/>
          <p:nvPr/>
        </p:nvSpPr>
        <p:spPr>
          <a:xfrm>
            <a:off x="68552" y="2644171"/>
            <a:ext cx="4318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However, a focus on healthy eating, such as fish intake, can help reduce overall fatality rates</a:t>
            </a:r>
            <a:endParaRPr lang="LID4096" sz="24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96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ue silhouette of world map Royalty Free Vector Image">
            <a:extLst>
              <a:ext uri="{FF2B5EF4-FFF2-40B4-BE49-F238E27FC236}">
                <a16:creationId xmlns:a16="http://schemas.microsoft.com/office/drawing/2014/main" id="{213EEC37-2AB1-456E-854F-5C5922D18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0" b="19655"/>
          <a:stretch/>
        </p:blipFill>
        <p:spPr bwMode="auto">
          <a:xfrm>
            <a:off x="1" y="1249"/>
            <a:ext cx="12192000" cy="68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18613" y="4998591"/>
            <a:ext cx="0" cy="1236723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244131" y="293969"/>
            <a:ext cx="732572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fr-FR" sz="3200" b="1">
                <a:solidFill>
                  <a:srgbClr val="30353F"/>
                </a:solidFill>
                <a:latin typeface="+mj-lt"/>
              </a:rPr>
              <a:t>C</a:t>
            </a:r>
            <a:r>
              <a:rPr lang="en-US" sz="3200" b="1" err="1">
                <a:solidFill>
                  <a:srgbClr val="30353F"/>
                </a:solidFill>
                <a:latin typeface="+mj-lt"/>
              </a:rPr>
              <a:t>ovid</a:t>
            </a:r>
            <a:r>
              <a:rPr lang="en-US" sz="3200" b="1">
                <a:solidFill>
                  <a:srgbClr val="30353F"/>
                </a:solidFill>
                <a:latin typeface="+mj-lt"/>
              </a:rPr>
              <a:t> Fatality rate by Continent 2021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8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BB97C80-3DD3-4F8B-A0EE-1DB1341F2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14" b="7394"/>
          <a:stretch/>
        </p:blipFill>
        <p:spPr>
          <a:xfrm>
            <a:off x="854483" y="940346"/>
            <a:ext cx="6568571" cy="3460346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7CDCB5AF-5B55-4799-BD60-539B534A19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0" t="4414" r="56461" b="78286"/>
          <a:stretch/>
        </p:blipFill>
        <p:spPr>
          <a:xfrm>
            <a:off x="1843403" y="4708559"/>
            <a:ext cx="7915469" cy="1585604"/>
          </a:xfrm>
          <a:prstGeom prst="rect">
            <a:avLst/>
          </a:prstGeom>
        </p:spPr>
      </p:pic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F14B11F-6EE2-4CBC-840C-00AA2DD9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3341" y="1356639"/>
            <a:ext cx="285134" cy="270530"/>
            <a:chOff x="6592808" y="4268642"/>
            <a:chExt cx="499689" cy="499687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8F257850-3BBF-46B9-A958-E723663E5EF5}"/>
                </a:ext>
              </a:extLst>
            </p:cNvPr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F1DB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939FEBA0-8581-4D99-982B-F08BE3303460}"/>
                </a:ext>
              </a:extLst>
            </p:cNvPr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57" name="Freeform 188">
                <a:extLst>
                  <a:ext uri="{FF2B5EF4-FFF2-40B4-BE49-F238E27FC236}">
                    <a16:creationId xmlns:a16="http://schemas.microsoft.com/office/drawing/2014/main" id="{E3DDD46F-0566-4585-B135-9778ACAE5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89">
                <a:extLst>
                  <a:ext uri="{FF2B5EF4-FFF2-40B4-BE49-F238E27FC236}">
                    <a16:creationId xmlns:a16="http://schemas.microsoft.com/office/drawing/2014/main" id="{6E727848-FB86-4A4E-A4E2-F95671DC94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AC31979-EDFF-4D2E-BE79-887F60417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3341" y="1664637"/>
            <a:ext cx="285134" cy="270530"/>
            <a:chOff x="6592808" y="4268642"/>
            <a:chExt cx="499689" cy="499687"/>
          </a:xfrm>
          <a:solidFill>
            <a:srgbClr val="FFC000"/>
          </a:solidFill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D1BD8E0-5B8D-4F98-8575-8A16BF25923F}"/>
                </a:ext>
              </a:extLst>
            </p:cNvPr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C1ACADD0-3533-4DF6-BD6A-58175CACE045}"/>
                </a:ext>
              </a:extLst>
            </p:cNvPr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  <a:grpFill/>
          </p:grpSpPr>
          <p:sp>
            <p:nvSpPr>
              <p:cNvPr id="262" name="Freeform 188">
                <a:extLst>
                  <a:ext uri="{FF2B5EF4-FFF2-40B4-BE49-F238E27FC236}">
                    <a16:creationId xmlns:a16="http://schemas.microsoft.com/office/drawing/2014/main" id="{AEF73AE4-DDBA-4310-A1D3-76252A303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89">
                <a:extLst>
                  <a:ext uri="{FF2B5EF4-FFF2-40B4-BE49-F238E27FC236}">
                    <a16:creationId xmlns:a16="http://schemas.microsoft.com/office/drawing/2014/main" id="{CB2E37CA-5ABB-4490-B5BB-6DB9726060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AFBEF25-94AE-4073-85CC-AE8D41984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3341" y="1972635"/>
            <a:ext cx="285134" cy="270530"/>
            <a:chOff x="6592808" y="4268642"/>
            <a:chExt cx="499689" cy="499687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76CC8C2-FFEB-4533-9455-3B80F2F31F1F}"/>
                </a:ext>
              </a:extLst>
            </p:cNvPr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E41C2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6C588D3-0824-4D00-9BEF-C931D40AEEFD}"/>
                </a:ext>
              </a:extLst>
            </p:cNvPr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97" name="Freeform 188">
                <a:extLst>
                  <a:ext uri="{FF2B5EF4-FFF2-40B4-BE49-F238E27FC236}">
                    <a16:creationId xmlns:a16="http://schemas.microsoft.com/office/drawing/2014/main" id="{4B0621F4-F6BD-4972-9AA8-0EC5398A5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89">
                <a:extLst>
                  <a:ext uri="{FF2B5EF4-FFF2-40B4-BE49-F238E27FC236}">
                    <a16:creationId xmlns:a16="http://schemas.microsoft.com/office/drawing/2014/main" id="{885E6677-522D-4A33-8F6A-68C6FE08AA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EC576FA-E843-44A6-9C98-8DE17068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3341" y="2280633"/>
            <a:ext cx="285134" cy="270530"/>
            <a:chOff x="6592808" y="4268642"/>
            <a:chExt cx="499689" cy="499687"/>
          </a:xfrm>
          <a:solidFill>
            <a:srgbClr val="FF6D70"/>
          </a:solidFill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9FB4F65-62A2-45EC-8992-65A09D8C9B85}"/>
                </a:ext>
              </a:extLst>
            </p:cNvPr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D00B53DD-0DFC-421C-BD41-08768AE74CE4}"/>
                </a:ext>
              </a:extLst>
            </p:cNvPr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  <a:grpFill/>
          </p:grpSpPr>
          <p:sp>
            <p:nvSpPr>
              <p:cNvPr id="302" name="Freeform 188">
                <a:extLst>
                  <a:ext uri="{FF2B5EF4-FFF2-40B4-BE49-F238E27FC236}">
                    <a16:creationId xmlns:a16="http://schemas.microsoft.com/office/drawing/2014/main" id="{D9FBFDE6-E359-48DD-B856-510EBA4A0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89">
                <a:extLst>
                  <a:ext uri="{FF2B5EF4-FFF2-40B4-BE49-F238E27FC236}">
                    <a16:creationId xmlns:a16="http://schemas.microsoft.com/office/drawing/2014/main" id="{EA087765-F8E6-415F-A2E2-E147124830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F29F365-0ACE-43C6-BE3C-25499C786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3341" y="2588631"/>
            <a:ext cx="285134" cy="270530"/>
            <a:chOff x="6592808" y="4268642"/>
            <a:chExt cx="499689" cy="499687"/>
          </a:xfrm>
          <a:solidFill>
            <a:srgbClr val="E29700"/>
          </a:solidFill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910BED8-1326-4E25-B992-8E72ECB8A8BE}"/>
                </a:ext>
              </a:extLst>
            </p:cNvPr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1C0462BB-21F2-468A-B672-570133DED24F}"/>
                </a:ext>
              </a:extLst>
            </p:cNvPr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  <a:grpFill/>
          </p:grpSpPr>
          <p:sp>
            <p:nvSpPr>
              <p:cNvPr id="307" name="Freeform 188">
                <a:extLst>
                  <a:ext uri="{FF2B5EF4-FFF2-40B4-BE49-F238E27FC236}">
                    <a16:creationId xmlns:a16="http://schemas.microsoft.com/office/drawing/2014/main" id="{9D837BA5-302A-4578-AB82-561663F6F0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89">
                <a:extLst>
                  <a:ext uri="{FF2B5EF4-FFF2-40B4-BE49-F238E27FC236}">
                    <a16:creationId xmlns:a16="http://schemas.microsoft.com/office/drawing/2014/main" id="{E478A506-A3DF-4559-9549-6EDC26C3B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634371D-86E5-49B4-9B2A-5F5588E3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3341" y="2896630"/>
            <a:ext cx="285134" cy="270530"/>
            <a:chOff x="6592808" y="4268642"/>
            <a:chExt cx="499689" cy="499687"/>
          </a:xfrm>
          <a:solidFill>
            <a:srgbClr val="C00000"/>
          </a:solidFill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532CEEC-8AC5-4D16-B253-62F9CAE1914E}"/>
                </a:ext>
              </a:extLst>
            </p:cNvPr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97648397-93DC-4558-9D54-D91592F4131A}"/>
                </a:ext>
              </a:extLst>
            </p:cNvPr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  <a:grpFill/>
          </p:grpSpPr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F481DAFE-ACB3-4CB6-B3ED-15598E16E5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EAAF5F35-A2DD-494F-9C60-0E84A6692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DC529354-B6F6-4C47-BD66-5A8443097A82}"/>
              </a:ext>
            </a:extLst>
          </p:cNvPr>
          <p:cNvSpPr txBox="1"/>
          <p:nvPr/>
        </p:nvSpPr>
        <p:spPr>
          <a:xfrm>
            <a:off x="8628475" y="1345051"/>
            <a:ext cx="14752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err="1">
                <a:latin typeface="Aharoni" panose="02010803020104030203" pitchFamily="2" charset="-79"/>
                <a:cs typeface="Aharoni" panose="02010803020104030203" pitchFamily="2" charset="-79"/>
              </a:rPr>
              <a:t>Africa</a:t>
            </a:r>
            <a:endParaRPr lang="fr-FR" sz="1200" b="1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fr-FR" sz="900" b="1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fr-FR" sz="1200" b="1">
                <a:latin typeface="Aharoni" panose="02010803020104030203" pitchFamily="2" charset="-79"/>
                <a:cs typeface="Aharoni" panose="02010803020104030203" pitchFamily="2" charset="-79"/>
              </a:rPr>
              <a:t>Asia</a:t>
            </a:r>
          </a:p>
          <a:p>
            <a:endParaRPr lang="fr-FR" sz="700" b="1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fr-FR" sz="1200" b="1">
                <a:latin typeface="Aharoni" panose="02010803020104030203" pitchFamily="2" charset="-79"/>
                <a:cs typeface="Aharoni" panose="02010803020104030203" pitchFamily="2" charset="-79"/>
              </a:rPr>
              <a:t>Europe</a:t>
            </a:r>
          </a:p>
          <a:p>
            <a:endParaRPr lang="fr-FR" sz="900" b="1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fr-FR" sz="1200" b="1">
                <a:latin typeface="Aharoni" panose="02010803020104030203" pitchFamily="2" charset="-79"/>
                <a:cs typeface="Aharoni" panose="02010803020104030203" pitchFamily="2" charset="-79"/>
              </a:rPr>
              <a:t>North America</a:t>
            </a:r>
          </a:p>
          <a:p>
            <a:endParaRPr lang="fr-FR" sz="800" b="1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fr-FR" sz="1200" b="1">
                <a:latin typeface="Aharoni" panose="02010803020104030203" pitchFamily="2" charset="-79"/>
                <a:cs typeface="Aharoni" panose="02010803020104030203" pitchFamily="2" charset="-79"/>
              </a:rPr>
              <a:t>Oceania</a:t>
            </a:r>
          </a:p>
          <a:p>
            <a:endParaRPr lang="fr-FR" sz="900" b="1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fr-FR" sz="1200" b="1">
                <a:latin typeface="Aharoni" panose="02010803020104030203" pitchFamily="2" charset="-79"/>
                <a:cs typeface="Aharoni" panose="02010803020104030203" pitchFamily="2" charset="-79"/>
              </a:rPr>
              <a:t>South America</a:t>
            </a:r>
            <a:endParaRPr lang="en-US" sz="12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2142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55E5F3-DA12-4A08-A63E-D8D89A361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37544" y="2166676"/>
            <a:ext cx="8177933" cy="4605002"/>
            <a:chOff x="631829" y="3155370"/>
            <a:chExt cx="4948979" cy="2786775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0CD619D-D505-4B2C-BB17-939C2F39F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8D9CEBC-0BBA-41DE-9396-3AC1A0365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A6A68998-62C1-469E-824E-EC504A539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E8ACCCFD-40C4-44A3-9827-FA4F457E6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EAC7DFDF-3DC6-4872-8AA1-D2C86FCC2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5D78843B-8046-4D1B-ACCE-232E5668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A7ABEC8-5563-40EC-A86A-E7A6A507C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7BA7EB5-94D7-439C-ADBD-DFD2BE148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734" y="3195006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C4F457-3E8A-4A82-93CA-08584300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591" y="273841"/>
            <a:ext cx="7820375" cy="978729"/>
          </a:xfrm>
          <a:solidFill>
            <a:schemeClr val="accent6">
              <a:lumMod val="5000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fr-FR" sz="32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Covid </a:t>
            </a:r>
            <a:r>
              <a:rPr lang="fr-FR" sz="3200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Fatality</a:t>
            </a:r>
            <a:r>
              <a:rPr lang="fr-FR" sz="32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 rate by Gross National </a:t>
            </a:r>
            <a:r>
              <a:rPr lang="fr-FR" sz="3200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Income</a:t>
            </a:r>
            <a:r>
              <a:rPr lang="fr-FR" sz="32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FR" sz="3200" b="1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GNI</a:t>
            </a:r>
            <a:r>
              <a:rPr lang="fr-FR" sz="32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F4BDA-F27D-49A5-ADC2-7348FF06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74FFF-4780-473E-8E7F-6A7AE864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5153224" cy="2893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FB7A66-E6EB-4BB3-81C8-9DD8F4DA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564" y="1936019"/>
            <a:ext cx="1223004" cy="5512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47636E-5644-4418-AFA9-FC7738F2468D}"/>
              </a:ext>
            </a:extLst>
          </p:cNvPr>
          <p:cNvCxnSpPr>
            <a:cxnSpLocks/>
          </p:cNvCxnSpPr>
          <p:nvPr/>
        </p:nvCxnSpPr>
        <p:spPr>
          <a:xfrm flipH="1">
            <a:off x="1636618" y="1972418"/>
            <a:ext cx="153946" cy="0"/>
          </a:xfrm>
          <a:prstGeom prst="straightConnector1">
            <a:avLst/>
          </a:prstGeom>
          <a:ln>
            <a:solidFill>
              <a:srgbClr val="FF7D8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DEE4A3-6CAA-433A-A694-7AA34AB6EC7A}"/>
              </a:ext>
            </a:extLst>
          </p:cNvPr>
          <p:cNvCxnSpPr>
            <a:cxnSpLocks/>
          </p:cNvCxnSpPr>
          <p:nvPr/>
        </p:nvCxnSpPr>
        <p:spPr>
          <a:xfrm flipH="1">
            <a:off x="3337716" y="3137280"/>
            <a:ext cx="1068029" cy="60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D938B10-66CF-448D-97F2-A85252C1F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39685"/>
            <a:ext cx="840009" cy="41067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EEA3A2-965E-4DF2-AECE-D17916B3F35D}"/>
              </a:ext>
            </a:extLst>
          </p:cNvPr>
          <p:cNvCxnSpPr/>
          <p:nvPr/>
        </p:nvCxnSpPr>
        <p:spPr>
          <a:xfrm>
            <a:off x="952364" y="2648197"/>
            <a:ext cx="448924" cy="320634"/>
          </a:xfrm>
          <a:prstGeom prst="straightConnector1">
            <a:avLst/>
          </a:prstGeom>
          <a:ln>
            <a:solidFill>
              <a:srgbClr val="E41C2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EDC1EC2-D239-4CB9-A8F4-F25C4E0D7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416" y="2487232"/>
            <a:ext cx="840009" cy="41861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E8B89E-10D8-4103-B07B-730CF45FBE14}"/>
              </a:ext>
            </a:extLst>
          </p:cNvPr>
          <p:cNvCxnSpPr>
            <a:cxnSpLocks/>
          </p:cNvCxnSpPr>
          <p:nvPr/>
        </p:nvCxnSpPr>
        <p:spPr>
          <a:xfrm flipH="1">
            <a:off x="1963876" y="2668980"/>
            <a:ext cx="729540" cy="19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14D2066-1F9F-4A66-986D-C6A00556F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2965" y="2640183"/>
            <a:ext cx="974680" cy="4528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CA20CD-6215-4BCD-930A-DCF599F91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16" y="4873909"/>
            <a:ext cx="1687672" cy="1687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44F014-7C54-4C80-ABFA-4A163F6674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 b="4721"/>
          <a:stretch/>
        </p:blipFill>
        <p:spPr>
          <a:xfrm>
            <a:off x="6290908" y="2445020"/>
            <a:ext cx="5319468" cy="2853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706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07951F-37D1-4974-88B3-3ABA13091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accent6">
              <a:lumMod val="5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E795E-F0D1-45F4-BA7E-22FC391B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380539"/>
            <a:ext cx="3086100" cy="1325563"/>
          </a:xfrm>
        </p:spPr>
        <p:txBody>
          <a:bodyPr>
            <a:normAutofit fontScale="90000"/>
          </a:bodyPr>
          <a:lstStyle/>
          <a:p>
            <a:r>
              <a:rPr lang="fr-FR" b="1">
                <a:solidFill>
                  <a:schemeClr val="bg1"/>
                </a:solidFill>
              </a:rPr>
              <a:t>Covid </a:t>
            </a:r>
            <a:r>
              <a:rPr lang="fr-FR" b="1" err="1">
                <a:solidFill>
                  <a:schemeClr val="bg1"/>
                </a:solidFill>
              </a:rPr>
              <a:t>fatality</a:t>
            </a:r>
            <a:r>
              <a:rPr lang="fr-FR" b="1">
                <a:solidFill>
                  <a:schemeClr val="bg1"/>
                </a:solidFill>
              </a:rPr>
              <a:t> rate by </a:t>
            </a:r>
            <a:r>
              <a:rPr lang="fr-FR" b="1" err="1">
                <a:solidFill>
                  <a:schemeClr val="bg1"/>
                </a:solidFill>
              </a:rPr>
              <a:t>ages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34D79-6AE9-4978-8B99-1E2DE6724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60212"/>
            <a:ext cx="10363199" cy="5521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C4A83D-48FB-494E-8811-5D62E784E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25" b="9482"/>
          <a:stretch/>
        </p:blipFill>
        <p:spPr>
          <a:xfrm>
            <a:off x="3619665" y="1538287"/>
            <a:ext cx="6819569" cy="3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7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32">
            <a:extLst>
              <a:ext uri="{FF2B5EF4-FFF2-40B4-BE49-F238E27FC236}">
                <a16:creationId xmlns:a16="http://schemas.microsoft.com/office/drawing/2014/main" id="{FD9CAA70-FC24-4DA9-9035-DD65DE90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1034">
            <a:extLst>
              <a:ext uri="{FF2B5EF4-FFF2-40B4-BE49-F238E27FC236}">
                <a16:creationId xmlns:a16="http://schemas.microsoft.com/office/drawing/2014/main" id="{7D8889D6-46FE-4175-812C-8BEED2FF4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BBFB3-9662-445D-A0BA-6B106E3D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206" y="221894"/>
            <a:ext cx="4084569" cy="1364310"/>
          </a:xfr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Covid Fatality rate </a:t>
            </a:r>
            <a:br>
              <a:rPr lang="en-US" sz="3200" b="1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32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VS Nutrition</a:t>
            </a:r>
          </a:p>
        </p:txBody>
      </p:sp>
      <p:grpSp>
        <p:nvGrpSpPr>
          <p:cNvPr id="1032" name="Group 1036">
            <a:extLst>
              <a:ext uri="{FF2B5EF4-FFF2-40B4-BE49-F238E27FC236}">
                <a16:creationId xmlns:a16="http://schemas.microsoft.com/office/drawing/2014/main" id="{7ACCA88C-8741-4EAC-B3FE-0CFC0BA0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3832880" cy="2876136"/>
            <a:chOff x="-305" y="-1"/>
            <a:chExt cx="3832880" cy="2876136"/>
          </a:xfrm>
        </p:grpSpPr>
        <p:sp>
          <p:nvSpPr>
            <p:cNvPr id="1034" name="Freeform: Shape 1037">
              <a:extLst>
                <a:ext uri="{FF2B5EF4-FFF2-40B4-BE49-F238E27FC236}">
                  <a16:creationId xmlns:a16="http://schemas.microsoft.com/office/drawing/2014/main" id="{F0349FD5-909D-4E8A-B7B0-0D268C82B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Freeform: Shape 1038">
              <a:extLst>
                <a:ext uri="{FF2B5EF4-FFF2-40B4-BE49-F238E27FC236}">
                  <a16:creationId xmlns:a16="http://schemas.microsoft.com/office/drawing/2014/main" id="{DD260D80-8FAD-46AF-B161-6BDFA50F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Freeform: Shape 1039">
              <a:extLst>
                <a:ext uri="{FF2B5EF4-FFF2-40B4-BE49-F238E27FC236}">
                  <a16:creationId xmlns:a16="http://schemas.microsoft.com/office/drawing/2014/main" id="{82E4BAD0-C518-46E3-A120-C996C8ED5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Freeform: Shape 1040">
              <a:extLst>
                <a:ext uri="{FF2B5EF4-FFF2-40B4-BE49-F238E27FC236}">
                  <a16:creationId xmlns:a16="http://schemas.microsoft.com/office/drawing/2014/main" id="{81922341-7D82-4C50-8F3A-01EA7B22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Cartoon seafood High Resolution Stock Photography and Images - Alamy">
            <a:extLst>
              <a:ext uri="{FF2B5EF4-FFF2-40B4-BE49-F238E27FC236}">
                <a16:creationId xmlns:a16="http://schemas.microsoft.com/office/drawing/2014/main" id="{534B988C-A35B-41FA-BA28-EE0E16D90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2"/>
          <a:stretch/>
        </p:blipFill>
        <p:spPr bwMode="auto">
          <a:xfrm>
            <a:off x="1025559" y="2988080"/>
            <a:ext cx="1163778" cy="131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119DEE-BE49-4A8C-A6AD-59E95EFA1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786" y="2237173"/>
            <a:ext cx="7475934" cy="4261283"/>
          </a:xfrm>
          <a:prstGeom prst="rect">
            <a:avLst/>
          </a:prstGeom>
        </p:spPr>
      </p:pic>
      <p:pic>
        <p:nvPicPr>
          <p:cNvPr id="1028" name="Picture 4" descr="Empanada Vector Images – Browse 1,631 Stock Photos, Vectors, and Video |  Adobe Stock">
            <a:extLst>
              <a:ext uri="{FF2B5EF4-FFF2-40B4-BE49-F238E27FC236}">
                <a16:creationId xmlns:a16="http://schemas.microsoft.com/office/drawing/2014/main" id="{5F32B497-F5D9-4684-955D-5F2E8C034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66367" y="5388490"/>
            <a:ext cx="1801761" cy="9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0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1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54" name="Rectangle 2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38CAC0-5A33-CA07-2124-BF5170D0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Take care of you!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213F8-BB75-397F-112A-2E386CD3F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161" y="4200522"/>
            <a:ext cx="5449982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5" name="Group 2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56" name="Freeform: Shape 2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2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2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2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60" name="Freeform: Shape 2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3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402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DE090-6830-53A6-3738-AAF843D8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75" y="1993900"/>
            <a:ext cx="8486904" cy="3279640"/>
          </a:xfrm>
          <a:prstGeom prst="rect">
            <a:avLst/>
          </a:prstGeom>
        </p:spPr>
      </p:pic>
      <p:sp>
        <p:nvSpPr>
          <p:cNvPr id="32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DB354-C361-BA4A-F33A-5E235361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 GNI results</a:t>
            </a:r>
          </a:p>
        </p:txBody>
      </p:sp>
    </p:spTree>
    <p:extLst>
      <p:ext uri="{BB962C8B-B14F-4D97-AF65-F5344CB8AC3E}">
        <p14:creationId xmlns:p14="http://schemas.microsoft.com/office/powerpoint/2010/main" val="402516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11" hidden="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D69B-7A59-D53E-9641-A864F790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728" y="1811672"/>
            <a:ext cx="8330461" cy="4032095"/>
          </a:xfrm>
          <a:prstGeom prst="rect">
            <a:avLst/>
          </a:prstGeom>
        </p:spPr>
      </p:pic>
      <p:sp>
        <p:nvSpPr>
          <p:cNvPr id="32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7D80">
              <a:alpha val="6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DB354-C361-BA4A-F33A-5E235361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Low GNI results</a:t>
            </a:r>
          </a:p>
        </p:txBody>
      </p:sp>
    </p:spTree>
    <p:extLst>
      <p:ext uri="{BB962C8B-B14F-4D97-AF65-F5344CB8AC3E}">
        <p14:creationId xmlns:p14="http://schemas.microsoft.com/office/powerpoint/2010/main" val="201830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3409866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12D81-E515-4D56-87E2-B519BF36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fr-FR" sz="3600" b="1">
                <a:solidFill>
                  <a:srgbClr val="3F3F3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5B911-326C-4DF2-81F1-C54B5441E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fr-FR" sz="2000" b="1"/>
              <a:t>Introduction</a:t>
            </a:r>
          </a:p>
          <a:p>
            <a:endParaRPr lang="fr-FR" sz="2000" b="1"/>
          </a:p>
          <a:p>
            <a:r>
              <a:rPr lang="fr-FR" sz="2000" b="1"/>
              <a:t>High level data description</a:t>
            </a:r>
          </a:p>
          <a:p>
            <a:pPr marL="0" indent="0">
              <a:buNone/>
            </a:pPr>
            <a:endParaRPr lang="fr-FR" sz="2000" b="1"/>
          </a:p>
          <a:p>
            <a:r>
              <a:rPr lang="en-US" sz="2000" b="1" i="0">
                <a:effectLst/>
              </a:rPr>
              <a:t>Outcome &amp; Results</a:t>
            </a:r>
          </a:p>
          <a:p>
            <a:endParaRPr lang="en-US" sz="2000" b="1"/>
          </a:p>
          <a:p>
            <a:endParaRPr lang="fr-FR" sz="2000" b="1"/>
          </a:p>
          <a:p>
            <a:endParaRPr lang="fr-FR" sz="2000" b="1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BC137-678C-4D19-93C5-FD49CE2D7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en-US" sz="2000" b="1" i="0">
                <a:effectLst/>
              </a:rPr>
              <a:t>Insights</a:t>
            </a:r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endParaRPr lang="en-US" sz="2000" b="1"/>
          </a:p>
          <a:p>
            <a:endParaRPr lang="fr-FR" sz="2000" b="1"/>
          </a:p>
        </p:txBody>
      </p:sp>
    </p:spTree>
    <p:extLst>
      <p:ext uri="{BB962C8B-B14F-4D97-AF65-F5344CB8AC3E}">
        <p14:creationId xmlns:p14="http://schemas.microsoft.com/office/powerpoint/2010/main" val="76014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9AF3-0963-44B5-A2DF-6583DBD8B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Suggested structure:</a:t>
            </a:r>
            <a:br>
              <a:rPr lang="en-US" b="0" i="0">
                <a:solidFill>
                  <a:srgbClr val="1D1C1D"/>
                </a:solidFill>
                <a:effectLst/>
                <a:latin typeface="Slack-Lato"/>
              </a:rPr>
            </a:br>
            <a:endParaRPr lang="en-US" b="0" i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Introduce the research/business question you're trying to answer and the type and the objective of the study (descriptive, predictive, BI...);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D1C1D"/>
                </a:solidFill>
                <a:latin typeface="Slack-Lato"/>
              </a:rPr>
              <a:t>High-level description of the data you have in hand</a:t>
            </a:r>
            <a:endParaRPr lang="en-US" b="0" i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Outcome &amp; Results (e. g. conclusions, model interpretation, the answer to the research question/hypotheses, etc.);</a:t>
            </a:r>
          </a:p>
          <a:p>
            <a:r>
              <a:rPr lang="en-US">
                <a:solidFill>
                  <a:srgbClr val="1D1C1D"/>
                </a:solidFill>
                <a:latin typeface="Slack-Lato"/>
              </a:rPr>
              <a:t>supported by meaningful plots/tables (size, quality of the data, how's it distributed, etc.);</a:t>
            </a:r>
            <a:endParaRPr lang="en-US" b="0" i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Insights/Findings:</a:t>
            </a:r>
          </a:p>
          <a:p>
            <a:pPr lvl="1"/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show only the charts that make sense and have interesting/unusual/meaningful patterns;</a:t>
            </a:r>
          </a:p>
          <a:p>
            <a:pPr lvl="1"/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every chart/plot needs a title and legend;</a:t>
            </a:r>
          </a:p>
          <a:p>
            <a:pPr lvl="1"/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describe the features used for the modeling and the algorithms used;</a:t>
            </a:r>
          </a:p>
          <a:p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Data processing pipeline;</a:t>
            </a:r>
            <a:endParaRPr lang="en-US">
              <a:solidFill>
                <a:srgbClr val="1D1C1D"/>
              </a:solidFill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Outlook (e. g. limitations, next steps, learnings, etc.)</a:t>
            </a:r>
          </a:p>
          <a:p>
            <a:pPr algn="l"/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Remember: great presentation = content + design + delivery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76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Lorem ipsum dolor sit amet, consectetur adipiscing elit. </a:t>
              </a:r>
              <a:endParaRPr lang="en-US" sz="140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Lorem ipsum dolor sit amet, consectetur adipiscing elit. </a:t>
              </a:r>
              <a:endParaRPr lang="en-US" sz="140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Lorem ipsum dolor sit amet, consectetur adipiscing elit. </a:t>
              </a:r>
              <a:endParaRPr lang="en-US" sz="140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Lorem ipsum dolor sit amet, consectetur adipiscing elit. </a:t>
              </a:r>
              <a:endParaRPr lang="en-US" sz="140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Lorem ipsum dolor sit amet, consectetur adipiscing elit. </a:t>
              </a:r>
              <a:endParaRPr lang="en-US" sz="140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Lorem ipsum dolor sit amet, consectetur adipiscing elit. </a:t>
              </a:r>
              <a:endParaRPr lang="en-US" sz="140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Lorem ipsum dolor sit amet, consectetur adipiscing elit. </a:t>
              </a:r>
              <a:endParaRPr lang="en-US" sz="140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Lorem ipsum dolor sit amet, consectetur adipiscing elit. </a:t>
              </a:r>
              <a:endParaRPr lang="en-US" sz="140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graphicFrame>
        <p:nvGraphicFramePr>
          <p:cNvPr id="149" name="Chart 148" descr="This is a chart. "/>
          <p:cNvGraphicFramePr/>
          <p:nvPr/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3998036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6C40-D7D6-0EAB-1C44-1B9F3982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 pipeline</a:t>
            </a:r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F600AB-C8D3-6500-D937-6CF1D36C6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830" y="1690688"/>
            <a:ext cx="6840668" cy="4323099"/>
          </a:xfrm>
        </p:spPr>
      </p:pic>
    </p:spTree>
    <p:extLst>
      <p:ext uri="{BB962C8B-B14F-4D97-AF65-F5344CB8AC3E}">
        <p14:creationId xmlns:p14="http://schemas.microsoft.com/office/powerpoint/2010/main" val="4082870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/>
              <a:t>Lorem ipsum dolor sit amet, consectetur adipiscing elit. Etiam a convallis placerat. </a:t>
            </a:r>
            <a:endParaRPr lang="en-US" sz="140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17054" y="4412356"/>
            <a:ext cx="16254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rgbClr val="43CDD9"/>
                </a:solidFill>
              </a:rPr>
              <a:t>INCREASING INCOME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822797" y="2851413"/>
            <a:ext cx="4139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rgbClr val="43CDD9"/>
                </a:solidFill>
              </a:rPr>
              <a:t>2019</a:t>
            </a:r>
          </a:p>
        </p:txBody>
      </p:sp>
      <p:grpSp>
        <p:nvGrpSpPr>
          <p:cNvPr id="81" name="Group 80" descr="This is an icon of a calendar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/>
              <a:t>Lorem ipsum dolor sit amet, consectetur adipiscing elit. Etiam a convallis placerat. </a:t>
            </a:r>
            <a:endParaRPr lang="en-US" sz="140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63257" y="3966191"/>
            <a:ext cx="4101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rgbClr val="30353F"/>
                </a:solidFill>
              </a:rPr>
              <a:t>2016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9516" y="1489851"/>
            <a:ext cx="12776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rgbClr val="30353F"/>
                </a:solidFill>
              </a:rPr>
              <a:t>ESTABLISHMENT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/>
              <a:t>Lorem ipsum dolor sit amet, consectetur adipiscing elit. Etiam a convallis placerat. </a:t>
            </a:r>
            <a:endParaRPr lang="en-US" sz="140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217209" y="4412356"/>
            <a:ext cx="1009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rgbClr val="667181"/>
                </a:solidFill>
              </a:rPr>
              <a:t>REFINEMENT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0177" y="2851412"/>
            <a:ext cx="4039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rgbClr val="667181"/>
                </a:solidFill>
              </a:rPr>
              <a:t>2017</a:t>
            </a:r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68408" y="3966191"/>
            <a:ext cx="4151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rgbClr val="98A3AD"/>
                </a:solidFill>
              </a:rPr>
              <a:t>2018</a:t>
            </a:r>
          </a:p>
        </p:txBody>
      </p: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/>
              <a:t>Lorem ipsum dolor sit amet, consectetur adipiscing elit. Etiam a convallis placerat. </a:t>
            </a:r>
            <a:endParaRPr lang="en-US" sz="140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4996" y="1489851"/>
            <a:ext cx="14619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rgbClr val="98A3AD"/>
                </a:solidFill>
              </a:rPr>
              <a:t>MARKETING SALES</a:t>
            </a: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34728" y="165381"/>
            <a:ext cx="392254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COMPANY TIMELINE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9C59CE-9D5A-4E64-9F64-161998AB2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6C89FBE-E3EE-89DA-903F-FCE573362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r="12753" b="2"/>
          <a:stretch/>
        </p:blipFill>
        <p:spPr>
          <a:xfrm>
            <a:off x="2" y="2"/>
            <a:ext cx="2873113" cy="2520153"/>
          </a:xfrm>
          <a:custGeom>
            <a:avLst/>
            <a:gdLst/>
            <a:ahLst/>
            <a:cxnLst/>
            <a:rect l="l" t="t" r="r" b="b"/>
            <a:pathLst>
              <a:path w="2873113" h="2520153">
                <a:moveTo>
                  <a:pt x="0" y="0"/>
                </a:moveTo>
                <a:lnTo>
                  <a:pt x="2863050" y="0"/>
                </a:lnTo>
                <a:lnTo>
                  <a:pt x="2860357" y="23417"/>
                </a:lnTo>
                <a:cubicBezTo>
                  <a:pt x="2854714" y="58297"/>
                  <a:pt x="2848787" y="93209"/>
                  <a:pt x="2846577" y="128562"/>
                </a:cubicBezTo>
                <a:cubicBezTo>
                  <a:pt x="2835325" y="313204"/>
                  <a:pt x="2844701" y="497594"/>
                  <a:pt x="2857292" y="681606"/>
                </a:cubicBezTo>
                <a:cubicBezTo>
                  <a:pt x="2874974" y="930009"/>
                  <a:pt x="2873501" y="1179283"/>
                  <a:pt x="2852872" y="1427485"/>
                </a:cubicBezTo>
                <a:cubicBezTo>
                  <a:pt x="2831655" y="1647555"/>
                  <a:pt x="2835660" y="1869138"/>
                  <a:pt x="2864794" y="2088415"/>
                </a:cubicBezTo>
                <a:cubicBezTo>
                  <a:pt x="2882609" y="2212685"/>
                  <a:pt x="2866535" y="2338091"/>
                  <a:pt x="2864794" y="2462992"/>
                </a:cubicBezTo>
                <a:lnTo>
                  <a:pt x="2863832" y="2503401"/>
                </a:lnTo>
                <a:lnTo>
                  <a:pt x="2759379" y="2506812"/>
                </a:lnTo>
                <a:cubicBezTo>
                  <a:pt x="2718815" y="2505399"/>
                  <a:pt x="2678327" y="2501250"/>
                  <a:pt x="2638141" y="2494371"/>
                </a:cubicBezTo>
                <a:cubicBezTo>
                  <a:pt x="2542898" y="2477013"/>
                  <a:pt x="2447655" y="2484775"/>
                  <a:pt x="2352412" y="2491125"/>
                </a:cubicBezTo>
                <a:cubicBezTo>
                  <a:pt x="2090938" y="2508483"/>
                  <a:pt x="1829464" y="2529652"/>
                  <a:pt x="1567101" y="2515539"/>
                </a:cubicBezTo>
                <a:cubicBezTo>
                  <a:pt x="1511098" y="2512576"/>
                  <a:pt x="1456492" y="2499593"/>
                  <a:pt x="1400871" y="2494229"/>
                </a:cubicBezTo>
                <a:cubicBezTo>
                  <a:pt x="1239211" y="2478564"/>
                  <a:pt x="1078187" y="2496912"/>
                  <a:pt x="916909" y="2504391"/>
                </a:cubicBezTo>
                <a:cubicBezTo>
                  <a:pt x="738423" y="2515144"/>
                  <a:pt x="559493" y="2512971"/>
                  <a:pt x="381262" y="2497899"/>
                </a:cubicBezTo>
                <a:cubicBezTo>
                  <a:pt x="284495" y="2488444"/>
                  <a:pt x="187601" y="2485233"/>
                  <a:pt x="90675" y="2486397"/>
                </a:cubicBezTo>
                <a:lnTo>
                  <a:pt x="0" y="2490996"/>
                </a:lnTo>
                <a:close/>
              </a:path>
            </a:pathLst>
          </a:custGeom>
        </p:spPr>
      </p:pic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913E0EF8-B65C-1FA3-18CB-1EDD086757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0" r="11277" b="4"/>
          <a:stretch/>
        </p:blipFill>
        <p:spPr>
          <a:xfrm>
            <a:off x="3060436" y="10"/>
            <a:ext cx="2843573" cy="2524624"/>
          </a:xfrm>
          <a:custGeom>
            <a:avLst/>
            <a:gdLst/>
            <a:ahLst/>
            <a:cxnLst/>
            <a:rect l="l" t="t" r="r" b="b"/>
            <a:pathLst>
              <a:path w="2843573" h="2524634">
                <a:moveTo>
                  <a:pt x="26682" y="0"/>
                </a:moveTo>
                <a:lnTo>
                  <a:pt x="2822452" y="0"/>
                </a:lnTo>
                <a:lnTo>
                  <a:pt x="2820993" y="10824"/>
                </a:lnTo>
                <a:cubicBezTo>
                  <a:pt x="2808235" y="122326"/>
                  <a:pt x="2818697" y="233190"/>
                  <a:pt x="2829285" y="343799"/>
                </a:cubicBezTo>
                <a:cubicBezTo>
                  <a:pt x="2840997" y="479092"/>
                  <a:pt x="2837348" y="615270"/>
                  <a:pt x="2818441" y="749749"/>
                </a:cubicBezTo>
                <a:cubicBezTo>
                  <a:pt x="2807788" y="840800"/>
                  <a:pt x="2808044" y="932796"/>
                  <a:pt x="2819207" y="1023783"/>
                </a:cubicBezTo>
                <a:cubicBezTo>
                  <a:pt x="2837578" y="1193205"/>
                  <a:pt x="2863349" y="1363775"/>
                  <a:pt x="2819207" y="1534090"/>
                </a:cubicBezTo>
                <a:cubicBezTo>
                  <a:pt x="2800453" y="1606554"/>
                  <a:pt x="2806449" y="1682589"/>
                  <a:pt x="2816911" y="1756456"/>
                </a:cubicBezTo>
                <a:cubicBezTo>
                  <a:pt x="2833853" y="1883025"/>
                  <a:pt x="2834796" y="2011227"/>
                  <a:pt x="2819717" y="2138038"/>
                </a:cubicBezTo>
                <a:cubicBezTo>
                  <a:pt x="2811335" y="2205118"/>
                  <a:pt x="2811679" y="2273002"/>
                  <a:pt x="2820738" y="2339992"/>
                </a:cubicBezTo>
                <a:cubicBezTo>
                  <a:pt x="2827117" y="2381582"/>
                  <a:pt x="2826415" y="2423364"/>
                  <a:pt x="2825315" y="2465177"/>
                </a:cubicBezTo>
                <a:lnTo>
                  <a:pt x="2825058" y="2479654"/>
                </a:lnTo>
                <a:lnTo>
                  <a:pt x="2679762" y="2483128"/>
                </a:lnTo>
                <a:cubicBezTo>
                  <a:pt x="2618897" y="2485860"/>
                  <a:pt x="2558084" y="2490067"/>
                  <a:pt x="2497351" y="2496347"/>
                </a:cubicBezTo>
                <a:cubicBezTo>
                  <a:pt x="2332771" y="2513422"/>
                  <a:pt x="2168953" y="2506649"/>
                  <a:pt x="2004501" y="2503544"/>
                </a:cubicBezTo>
                <a:cubicBezTo>
                  <a:pt x="1819728" y="2500017"/>
                  <a:pt x="1634831" y="2501710"/>
                  <a:pt x="1450058" y="2501710"/>
                </a:cubicBezTo>
                <a:cubicBezTo>
                  <a:pt x="1369673" y="2501992"/>
                  <a:pt x="1289796" y="2497193"/>
                  <a:pt x="1209792" y="2489009"/>
                </a:cubicBezTo>
                <a:cubicBezTo>
                  <a:pt x="1093723" y="2477295"/>
                  <a:pt x="978288" y="2491407"/>
                  <a:pt x="863997" y="2510177"/>
                </a:cubicBezTo>
                <a:cubicBezTo>
                  <a:pt x="784361" y="2521298"/>
                  <a:pt x="704102" y="2526010"/>
                  <a:pt x="623857" y="2524289"/>
                </a:cubicBezTo>
                <a:cubicBezTo>
                  <a:pt x="427783" y="2524430"/>
                  <a:pt x="232091" y="2514693"/>
                  <a:pt x="36524" y="2497052"/>
                </a:cubicBezTo>
                <a:lnTo>
                  <a:pt x="13350" y="2496674"/>
                </a:lnTo>
                <a:lnTo>
                  <a:pt x="17533" y="2292198"/>
                </a:lnTo>
                <a:cubicBezTo>
                  <a:pt x="19808" y="2209062"/>
                  <a:pt x="21290" y="2125926"/>
                  <a:pt x="17874" y="2042789"/>
                </a:cubicBezTo>
                <a:cubicBezTo>
                  <a:pt x="8899" y="1823109"/>
                  <a:pt x="-1415" y="1603430"/>
                  <a:pt x="13052" y="1383876"/>
                </a:cubicBezTo>
                <a:cubicBezTo>
                  <a:pt x="22963" y="1233390"/>
                  <a:pt x="35957" y="1082147"/>
                  <a:pt x="31938" y="930905"/>
                </a:cubicBezTo>
                <a:cubicBezTo>
                  <a:pt x="27652" y="775629"/>
                  <a:pt x="13587" y="620983"/>
                  <a:pt x="3274" y="466086"/>
                </a:cubicBezTo>
                <a:cubicBezTo>
                  <a:pt x="-4187" y="352451"/>
                  <a:pt x="1117" y="238378"/>
                  <a:pt x="19079" y="125790"/>
                </a:cubicBezTo>
                <a:cubicBezTo>
                  <a:pt x="25442" y="85647"/>
                  <a:pt x="27250" y="45378"/>
                  <a:pt x="26899" y="5094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BE3F6-5797-86F5-5567-E596C662E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2417"/>
          <a:stretch/>
        </p:blipFill>
        <p:spPr>
          <a:xfrm>
            <a:off x="0" y="2716074"/>
            <a:ext cx="5909625" cy="4141924"/>
          </a:xfrm>
          <a:custGeom>
            <a:avLst/>
            <a:gdLst/>
            <a:ahLst/>
            <a:cxnLst/>
            <a:rect l="l" t="t" r="r" b="b"/>
            <a:pathLst>
              <a:path w="5909625" h="4141924">
                <a:moveTo>
                  <a:pt x="1823444" y="1329"/>
                </a:moveTo>
                <a:cubicBezTo>
                  <a:pt x="1893960" y="3895"/>
                  <a:pt x="1964367" y="10183"/>
                  <a:pt x="2034428" y="20181"/>
                </a:cubicBezTo>
                <a:cubicBezTo>
                  <a:pt x="2139449" y="36834"/>
                  <a:pt x="2245360" y="26532"/>
                  <a:pt x="2350889" y="19476"/>
                </a:cubicBezTo>
                <a:cubicBezTo>
                  <a:pt x="2478642" y="10867"/>
                  <a:pt x="2606268" y="6210"/>
                  <a:pt x="2734275" y="20323"/>
                </a:cubicBezTo>
                <a:cubicBezTo>
                  <a:pt x="2825326" y="30483"/>
                  <a:pt x="2916886" y="21029"/>
                  <a:pt x="3008193" y="15383"/>
                </a:cubicBezTo>
                <a:cubicBezTo>
                  <a:pt x="3103486" y="8045"/>
                  <a:pt x="3199137" y="8045"/>
                  <a:pt x="3294430" y="15383"/>
                </a:cubicBezTo>
                <a:cubicBezTo>
                  <a:pt x="3381546" y="22750"/>
                  <a:pt x="3469080" y="21000"/>
                  <a:pt x="3555904" y="10161"/>
                </a:cubicBezTo>
                <a:cubicBezTo>
                  <a:pt x="3657497" y="-1693"/>
                  <a:pt x="3759089" y="7480"/>
                  <a:pt x="3860682" y="16089"/>
                </a:cubicBezTo>
                <a:cubicBezTo>
                  <a:pt x="4039485" y="31472"/>
                  <a:pt x="4218161" y="24557"/>
                  <a:pt x="4396583" y="13266"/>
                </a:cubicBezTo>
                <a:cubicBezTo>
                  <a:pt x="4519422" y="6041"/>
                  <a:pt x="4642589" y="10007"/>
                  <a:pt x="4764856" y="25121"/>
                </a:cubicBezTo>
                <a:cubicBezTo>
                  <a:pt x="4813493" y="30483"/>
                  <a:pt x="4862258" y="29496"/>
                  <a:pt x="4911023" y="30483"/>
                </a:cubicBezTo>
                <a:cubicBezTo>
                  <a:pt x="4915721" y="30625"/>
                  <a:pt x="4920801" y="29108"/>
                  <a:pt x="4925690" y="28984"/>
                </a:cubicBezTo>
                <a:lnTo>
                  <a:pt x="4927821" y="30065"/>
                </a:lnTo>
                <a:lnTo>
                  <a:pt x="4960258" y="27641"/>
                </a:lnTo>
                <a:lnTo>
                  <a:pt x="4964870" y="27986"/>
                </a:lnTo>
                <a:lnTo>
                  <a:pt x="4964882" y="27978"/>
                </a:lnTo>
                <a:cubicBezTo>
                  <a:pt x="4969755" y="27908"/>
                  <a:pt x="4974899" y="29284"/>
                  <a:pt x="4979471" y="28790"/>
                </a:cubicBezTo>
                <a:cubicBezTo>
                  <a:pt x="5154578" y="12123"/>
                  <a:pt x="5330536" y="9611"/>
                  <a:pt x="5505974" y="21310"/>
                </a:cubicBezTo>
                <a:cubicBezTo>
                  <a:pt x="5586740" y="25614"/>
                  <a:pt x="5667442" y="25544"/>
                  <a:pt x="5748129" y="23092"/>
                </a:cubicBezTo>
                <a:lnTo>
                  <a:pt x="5892006" y="15658"/>
                </a:lnTo>
                <a:lnTo>
                  <a:pt x="5894187" y="91357"/>
                </a:lnTo>
                <a:cubicBezTo>
                  <a:pt x="5891252" y="119679"/>
                  <a:pt x="5887042" y="148001"/>
                  <a:pt x="5881429" y="176068"/>
                </a:cubicBezTo>
                <a:cubicBezTo>
                  <a:pt x="5868671" y="240494"/>
                  <a:pt x="5878112" y="303645"/>
                  <a:pt x="5888063" y="367433"/>
                </a:cubicBezTo>
                <a:cubicBezTo>
                  <a:pt x="5896291" y="414790"/>
                  <a:pt x="5896291" y="463218"/>
                  <a:pt x="5888063" y="510574"/>
                </a:cubicBezTo>
                <a:cubicBezTo>
                  <a:pt x="5868926" y="612636"/>
                  <a:pt x="5879515" y="714697"/>
                  <a:pt x="5889083" y="815610"/>
                </a:cubicBezTo>
                <a:cubicBezTo>
                  <a:pt x="5901841" y="951224"/>
                  <a:pt x="5908220" y="1085690"/>
                  <a:pt x="5876326" y="1220284"/>
                </a:cubicBezTo>
                <a:cubicBezTo>
                  <a:pt x="5856296" y="1304994"/>
                  <a:pt x="5872754" y="1390981"/>
                  <a:pt x="5883342" y="1475437"/>
                </a:cubicBezTo>
                <a:cubicBezTo>
                  <a:pt x="5891354" y="1538243"/>
                  <a:pt x="5892298" y="1601751"/>
                  <a:pt x="5886149" y="1664761"/>
                </a:cubicBezTo>
                <a:cubicBezTo>
                  <a:pt x="5876836" y="1760329"/>
                  <a:pt x="5880140" y="1856713"/>
                  <a:pt x="5895972" y="1951426"/>
                </a:cubicBezTo>
                <a:cubicBezTo>
                  <a:pt x="5905362" y="2004791"/>
                  <a:pt x="5901727" y="2059623"/>
                  <a:pt x="5885384" y="2111279"/>
                </a:cubicBezTo>
                <a:cubicBezTo>
                  <a:pt x="5861527" y="2185401"/>
                  <a:pt x="5875943" y="2261054"/>
                  <a:pt x="5885384" y="2335942"/>
                </a:cubicBezTo>
                <a:cubicBezTo>
                  <a:pt x="5899545" y="2453440"/>
                  <a:pt x="5916513" y="2570683"/>
                  <a:pt x="5906434" y="2689584"/>
                </a:cubicBezTo>
                <a:cubicBezTo>
                  <a:pt x="5904839" y="2722155"/>
                  <a:pt x="5900310" y="2754521"/>
                  <a:pt x="5892910" y="2786288"/>
                </a:cubicBezTo>
                <a:cubicBezTo>
                  <a:pt x="5859473" y="2908978"/>
                  <a:pt x="5857980" y="3038188"/>
                  <a:pt x="5888573" y="3161618"/>
                </a:cubicBezTo>
                <a:cubicBezTo>
                  <a:pt x="5920978" y="3294426"/>
                  <a:pt x="5914089" y="3426468"/>
                  <a:pt x="5880791" y="3558127"/>
                </a:cubicBezTo>
                <a:cubicBezTo>
                  <a:pt x="5844074" y="3697862"/>
                  <a:pt x="5840847" y="3844294"/>
                  <a:pt x="5871350" y="3985509"/>
                </a:cubicBezTo>
                <a:lnTo>
                  <a:pt x="5884107" y="4141924"/>
                </a:lnTo>
                <a:lnTo>
                  <a:pt x="0" y="4141924"/>
                </a:lnTo>
                <a:lnTo>
                  <a:pt x="0" y="18996"/>
                </a:lnTo>
                <a:lnTo>
                  <a:pt x="114789" y="16636"/>
                </a:lnTo>
                <a:cubicBezTo>
                  <a:pt x="229350" y="12949"/>
                  <a:pt x="343737" y="7904"/>
                  <a:pt x="457838" y="9315"/>
                </a:cubicBezTo>
                <a:cubicBezTo>
                  <a:pt x="553081" y="10444"/>
                  <a:pt x="648070" y="31612"/>
                  <a:pt x="743567" y="27661"/>
                </a:cubicBezTo>
                <a:cubicBezTo>
                  <a:pt x="1032979" y="16089"/>
                  <a:pt x="1322518" y="19899"/>
                  <a:pt x="1611803" y="4799"/>
                </a:cubicBezTo>
                <a:cubicBezTo>
                  <a:pt x="1682301" y="-85"/>
                  <a:pt x="1752927" y="-1238"/>
                  <a:pt x="1823444" y="1329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AB92D4-0D3F-5AC2-ADD3-3F19A43CBD65}"/>
              </a:ext>
            </a:extLst>
          </p:cNvPr>
          <p:cNvSpPr/>
          <p:nvPr/>
        </p:nvSpPr>
        <p:spPr>
          <a:xfrm>
            <a:off x="6110429" y="0"/>
            <a:ext cx="612969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FDA6F-1585-127C-D06D-B684B5D6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156" y="1939092"/>
            <a:ext cx="4851990" cy="2520153"/>
          </a:xfrm>
        </p:spPr>
        <p:txBody>
          <a:bodyPr anchor="b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n-lt"/>
              </a:rPr>
              <a:t>Global, systemic crises are often positioned as requiring an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individual response</a:t>
            </a:r>
            <a:endParaRPr lang="LID4096" sz="36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2EA3E16E-E32B-4992-ADBC-EA9C33A6F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5357" y="476874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6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34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098577696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/>
              <a:t>If you’d like to edit the data in any of the graphs, tables or data-diagrams in this template, just right click on the graph and select </a:t>
            </a:r>
            <a:r>
              <a:rPr lang="en-US" sz="2000" i="1"/>
              <a:t>Edit Data in Excel</a:t>
            </a:r>
            <a:r>
              <a:rPr lang="en-US" sz="200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949F1-CF85-CAAD-1BA6-7C21ACD2C8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 r="10728"/>
          <a:stretch/>
        </p:blipFill>
        <p:spPr>
          <a:xfrm>
            <a:off x="43198" y="0"/>
            <a:ext cx="6095980" cy="6857990"/>
          </a:xfrm>
          <a:prstGeom prst="rect">
            <a:avLst/>
          </a:prstGeom>
        </p:spPr>
      </p:pic>
      <p:pic>
        <p:nvPicPr>
          <p:cNvPr id="9" name="Picture 8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24C20E90-B5D7-7080-ADAB-8465A497F4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-14506" r="17802" b="9090"/>
          <a:stretch/>
        </p:blipFill>
        <p:spPr>
          <a:xfrm>
            <a:off x="6095999" y="-1094282"/>
            <a:ext cx="6450767" cy="79522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3A18C-D6B7-71C0-9386-F1355878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7" y="2391224"/>
            <a:ext cx="3618284" cy="2075541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2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 the most important factors that </a:t>
            </a:r>
            <a:r>
              <a:rPr lang="en-US" sz="22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lead to Covid deaths in personal or societal/government control?</a:t>
            </a:r>
            <a:endParaRPr lang="en-US" sz="22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ECCC51-CE8F-CE98-A4FF-1BE52BBC2C20}"/>
              </a:ext>
            </a:extLst>
          </p:cNvPr>
          <p:cNvSpPr/>
          <p:nvPr/>
        </p:nvSpPr>
        <p:spPr>
          <a:xfrm>
            <a:off x="771426" y="5017956"/>
            <a:ext cx="3447288" cy="15910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Personal factors: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(in our control)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Nutrition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Good hygiene practices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38D17-5900-F926-0E63-89CCD3FE1DEC}"/>
              </a:ext>
            </a:extLst>
          </p:cNvPr>
          <p:cNvSpPr/>
          <p:nvPr/>
        </p:nvSpPr>
        <p:spPr>
          <a:xfrm>
            <a:off x="8187568" y="247766"/>
            <a:ext cx="3450057" cy="15935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Societal factors: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(out of our control)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Age distribution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Availability of clean water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Gross National Income</a:t>
            </a:r>
          </a:p>
        </p:txBody>
      </p:sp>
    </p:spTree>
    <p:extLst>
      <p:ext uri="{BB962C8B-B14F-4D97-AF65-F5344CB8AC3E}">
        <p14:creationId xmlns:p14="http://schemas.microsoft.com/office/powerpoint/2010/main" val="7489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9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2A1AA-D35B-0A59-0723-03DF26569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5" y="320738"/>
            <a:ext cx="7523850" cy="657225"/>
          </a:xfrm>
        </p:spPr>
        <p:txBody>
          <a:bodyPr anchor="b">
            <a:normAutofit/>
          </a:bodyPr>
          <a:lstStyle/>
          <a:p>
            <a:r>
              <a:rPr lang="fr-FR" sz="3600" b="1"/>
              <a:t>High </a:t>
            </a:r>
            <a:r>
              <a:rPr lang="fr-FR" sz="3600" b="1" err="1"/>
              <a:t>level</a:t>
            </a:r>
            <a:r>
              <a:rPr lang="fr-FR" sz="3600" b="1"/>
              <a:t> data description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34897A-D927-40BB-8ADB-264CD8E2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724" y="3839401"/>
            <a:ext cx="2178348" cy="276615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FC27299-CDE3-47ED-AD15-A65FD3A6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231" y="4227516"/>
            <a:ext cx="3419021" cy="170096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9E9F015-3D67-4CAF-8E6E-3D26DC863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800" y="1569824"/>
            <a:ext cx="3419021" cy="2214588"/>
            <a:chOff x="304800" y="1577182"/>
            <a:chExt cx="3419021" cy="2214588"/>
          </a:xfrm>
          <a:solidFill>
            <a:schemeClr val="accent6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1578B7-3866-4DE2-A412-9596411F4896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>
                  <a:latin typeface="+mj-lt"/>
                </a:rPr>
                <a:t>Covid and Nutrition data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FA59AFB-A83B-4E8B-8882-37EBB5205587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163 Countries in 2021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B38D285E-DD5A-4DBB-99C7-A35A73677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5698" y="1071968"/>
            <a:ext cx="657225" cy="65722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BE4ACE6E-48D3-4B99-A460-02B02CFA7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840" y="1129549"/>
            <a:ext cx="560939" cy="56093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225E85A-56FA-41CA-BC31-A1606A13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84231" y="1573341"/>
            <a:ext cx="3419021" cy="2214588"/>
            <a:chOff x="304800" y="1577182"/>
            <a:chExt cx="3419021" cy="2214588"/>
          </a:xfrm>
          <a:solidFill>
            <a:srgbClr val="66718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D762055-E42D-4C00-AE9B-92C19F9CCBBA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fr-FR" sz="3600" b="1">
                  <a:latin typeface="+mj-lt"/>
                </a:rPr>
                <a:t>Data (163 </a:t>
              </a:r>
              <a:r>
                <a:rPr lang="fr-FR" sz="3600" b="1" err="1">
                  <a:latin typeface="+mj-lt"/>
                </a:rPr>
                <a:t>rows</a:t>
              </a:r>
              <a:r>
                <a:rPr lang="fr-FR" sz="3600" b="1">
                  <a:latin typeface="+mj-lt"/>
                </a:rPr>
                <a:t> x 277 </a:t>
              </a:r>
              <a:r>
                <a:rPr lang="fr-FR" sz="3600" b="1" err="1">
                  <a:latin typeface="+mj-lt"/>
                </a:rPr>
                <a:t>columns</a:t>
              </a:r>
              <a:r>
                <a:rPr lang="fr-FR" sz="3600" b="1">
                  <a:latin typeface="+mj-lt"/>
                </a:rPr>
                <a:t>)</a:t>
              </a:r>
              <a:endParaRPr lang="en-US" sz="3600" b="1">
                <a:latin typeface="+mj-lt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E4D862-C2B3-4906-9A85-6B23E820E158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Merged files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A5B94DB8-E87E-4653-A5AD-C84664036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65128" y="1071968"/>
            <a:ext cx="657225" cy="657225"/>
          </a:xfrm>
          <a:prstGeom prst="ellipse">
            <a:avLst/>
          </a:prstGeom>
          <a:solidFill>
            <a:srgbClr val="667181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FFBCFECB-608C-4425-B90C-C3B782FB76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10039" y="1197521"/>
            <a:ext cx="580854" cy="42133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712326F-B8B8-4D8A-BF79-F1171036303B}"/>
              </a:ext>
            </a:extLst>
          </p:cNvPr>
          <p:cNvSpPr/>
          <p:nvPr/>
        </p:nvSpPr>
        <p:spPr>
          <a:xfrm>
            <a:off x="7668388" y="1568303"/>
            <a:ext cx="3419021" cy="96260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800" b="1">
                <a:latin typeface="+mj-lt"/>
              </a:rPr>
              <a:t>Features(sample)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DC6276B-508D-4D96-962E-35A5BF41C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49286" y="1071968"/>
            <a:ext cx="657225" cy="65722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CF16618-97E5-43C5-9890-D7605E54C8D8}"/>
              </a:ext>
            </a:extLst>
          </p:cNvPr>
          <p:cNvSpPr/>
          <p:nvPr/>
        </p:nvSpPr>
        <p:spPr>
          <a:xfrm>
            <a:off x="7668388" y="3363792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</a:rPr>
              <a:t>Age Dependency Ratio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395D3F-76ED-44BF-A614-68052BC28649}"/>
              </a:ext>
            </a:extLst>
          </p:cNvPr>
          <p:cNvSpPr/>
          <p:nvPr/>
        </p:nvSpPr>
        <p:spPr>
          <a:xfrm>
            <a:off x="7668388" y="2947349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</a:rPr>
              <a:t>Continent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4EF64F-5408-4917-A885-3B4DE798A404}"/>
              </a:ext>
            </a:extLst>
          </p:cNvPr>
          <p:cNvSpPr/>
          <p:nvPr/>
        </p:nvSpPr>
        <p:spPr>
          <a:xfrm>
            <a:off x="7668388" y="2530905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</a:rPr>
              <a:t>Covid Fatality Rate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4C34B39-E048-4E44-B6B9-43EB63523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4168" y="3989840"/>
            <a:ext cx="3419021" cy="2285612"/>
            <a:chOff x="304800" y="3989840"/>
            <a:chExt cx="3419021" cy="2285612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45C22C8-65D9-4CAC-8987-2AA73E2A7D7E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>
                <a:latin typeface="+mj-lt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45B910-57E4-4148-92FB-E8CD1578B323}"/>
                </a:ext>
              </a:extLst>
            </p:cNvPr>
            <p:cNvSpPr/>
            <p:nvPr/>
          </p:nvSpPr>
          <p:spPr>
            <a:xfrm>
              <a:off x="304800" y="398984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Location</a:t>
              </a:r>
            </a:p>
          </p:txBody>
        </p:sp>
      </p:grpSp>
      <p:grpSp>
        <p:nvGrpSpPr>
          <p:cNvPr id="63" name="Group 225" descr="This is a map.">
            <a:extLst>
              <a:ext uri="{FF2B5EF4-FFF2-40B4-BE49-F238E27FC236}">
                <a16:creationId xmlns:a16="http://schemas.microsoft.com/office/drawing/2014/main" id="{9304F0D2-25C9-4EF4-A075-A2A5BE23DA23}"/>
              </a:ext>
            </a:extLst>
          </p:cNvPr>
          <p:cNvGrpSpPr>
            <a:grpSpLocks/>
          </p:cNvGrpSpPr>
          <p:nvPr/>
        </p:nvGrpSpPr>
        <p:grpSpPr bwMode="auto">
          <a:xfrm>
            <a:off x="640785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64" name="Freeform 5962">
              <a:extLst>
                <a:ext uri="{FF2B5EF4-FFF2-40B4-BE49-F238E27FC236}">
                  <a16:creationId xmlns:a16="http://schemas.microsoft.com/office/drawing/2014/main" id="{D386D0D5-8D9E-42FC-824F-940D84862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65" name="Freeform 6151">
              <a:extLst>
                <a:ext uri="{FF2B5EF4-FFF2-40B4-BE49-F238E27FC236}">
                  <a16:creationId xmlns:a16="http://schemas.microsoft.com/office/drawing/2014/main" id="{611EDF5B-8EBE-45F2-82BB-92E2ACB0BC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66" name="Freeform 6153">
              <a:extLst>
                <a:ext uri="{FF2B5EF4-FFF2-40B4-BE49-F238E27FC236}">
                  <a16:creationId xmlns:a16="http://schemas.microsoft.com/office/drawing/2014/main" id="{9BFA936F-5305-4480-899D-81F3706B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67" name="Freeform 6155">
              <a:extLst>
                <a:ext uri="{FF2B5EF4-FFF2-40B4-BE49-F238E27FC236}">
                  <a16:creationId xmlns:a16="http://schemas.microsoft.com/office/drawing/2014/main" id="{72602FCF-522A-4442-B39B-294687640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68" name="Freeform 6156">
              <a:extLst>
                <a:ext uri="{FF2B5EF4-FFF2-40B4-BE49-F238E27FC236}">
                  <a16:creationId xmlns:a16="http://schemas.microsoft.com/office/drawing/2014/main" id="{ACB8013A-D12E-464F-ABFE-DAD2DD638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69" name="Freeform 6004">
              <a:extLst>
                <a:ext uri="{FF2B5EF4-FFF2-40B4-BE49-F238E27FC236}">
                  <a16:creationId xmlns:a16="http://schemas.microsoft.com/office/drawing/2014/main" id="{CFEF0AD9-BF01-47C4-8BD8-60999053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grpSp>
          <p:nvGrpSpPr>
            <p:cNvPr id="70" name="Gruppe 224">
              <a:extLst>
                <a:ext uri="{FF2B5EF4-FFF2-40B4-BE49-F238E27FC236}">
                  <a16:creationId xmlns:a16="http://schemas.microsoft.com/office/drawing/2014/main" id="{CDCECDB8-2FCF-43AE-867E-ABF5B9A78419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78" name="Freeform 6016">
                <a:extLst>
                  <a:ext uri="{FF2B5EF4-FFF2-40B4-BE49-F238E27FC236}">
                    <a16:creationId xmlns:a16="http://schemas.microsoft.com/office/drawing/2014/main" id="{B49B2B67-933C-42B7-A619-F37648CE1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6017">
                <a:extLst>
                  <a:ext uri="{FF2B5EF4-FFF2-40B4-BE49-F238E27FC236}">
                    <a16:creationId xmlns:a16="http://schemas.microsoft.com/office/drawing/2014/main" id="{D8B1E36D-1490-4F4D-864D-099895454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0" name="Freeform 6018">
                <a:extLst>
                  <a:ext uri="{FF2B5EF4-FFF2-40B4-BE49-F238E27FC236}">
                    <a16:creationId xmlns:a16="http://schemas.microsoft.com/office/drawing/2014/main" id="{CCDAC009-B716-48E4-A648-D0DDDAF4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1" name="Freeform 6019">
                <a:extLst>
                  <a:ext uri="{FF2B5EF4-FFF2-40B4-BE49-F238E27FC236}">
                    <a16:creationId xmlns:a16="http://schemas.microsoft.com/office/drawing/2014/main" id="{4598875D-110F-418A-BC2A-0DB70D610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6020">
                <a:extLst>
                  <a:ext uri="{FF2B5EF4-FFF2-40B4-BE49-F238E27FC236}">
                    <a16:creationId xmlns:a16="http://schemas.microsoft.com/office/drawing/2014/main" id="{42AB53D4-2708-483B-A76C-AB3FF5843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3" name="Freeform 6021">
                <a:extLst>
                  <a:ext uri="{FF2B5EF4-FFF2-40B4-BE49-F238E27FC236}">
                    <a16:creationId xmlns:a16="http://schemas.microsoft.com/office/drawing/2014/main" id="{60202AE6-09A9-4DC0-910A-65AD775FF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4" name="Freeform 6022">
                <a:extLst>
                  <a:ext uri="{FF2B5EF4-FFF2-40B4-BE49-F238E27FC236}">
                    <a16:creationId xmlns:a16="http://schemas.microsoft.com/office/drawing/2014/main" id="{B81E77B8-01BD-4AB3-BCFA-628247F6B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5" name="Freeform 6023">
                <a:extLst>
                  <a:ext uri="{FF2B5EF4-FFF2-40B4-BE49-F238E27FC236}">
                    <a16:creationId xmlns:a16="http://schemas.microsoft.com/office/drawing/2014/main" id="{A1791F2A-A4D2-4575-8577-175CBDED6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6" name="Freeform 6024">
                <a:extLst>
                  <a:ext uri="{FF2B5EF4-FFF2-40B4-BE49-F238E27FC236}">
                    <a16:creationId xmlns:a16="http://schemas.microsoft.com/office/drawing/2014/main" id="{5169C0BD-950B-4296-9C23-353E1364A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7" name="Freeform 6025">
                <a:extLst>
                  <a:ext uri="{FF2B5EF4-FFF2-40B4-BE49-F238E27FC236}">
                    <a16:creationId xmlns:a16="http://schemas.microsoft.com/office/drawing/2014/main" id="{C598C610-5AA1-4581-9019-09B9C1211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8" name="Freeform 6026">
                <a:extLst>
                  <a:ext uri="{FF2B5EF4-FFF2-40B4-BE49-F238E27FC236}">
                    <a16:creationId xmlns:a16="http://schemas.microsoft.com/office/drawing/2014/main" id="{30FDED91-2FE0-4834-AD50-CB3688C3F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9" name="Freeform 6027">
                <a:extLst>
                  <a:ext uri="{FF2B5EF4-FFF2-40B4-BE49-F238E27FC236}">
                    <a16:creationId xmlns:a16="http://schemas.microsoft.com/office/drawing/2014/main" id="{5593D06B-3C4F-432B-A8A1-B322D218E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0" name="Freeform 6033">
                <a:extLst>
                  <a:ext uri="{FF2B5EF4-FFF2-40B4-BE49-F238E27FC236}">
                    <a16:creationId xmlns:a16="http://schemas.microsoft.com/office/drawing/2014/main" id="{3F910D9A-93A8-44D7-866B-6FFC3451A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1" name="Freeform 6037">
                <a:extLst>
                  <a:ext uri="{FF2B5EF4-FFF2-40B4-BE49-F238E27FC236}">
                    <a16:creationId xmlns:a16="http://schemas.microsoft.com/office/drawing/2014/main" id="{731B96EE-FA29-4FD5-B658-4FA1B6A34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2" name="Freeform 6054">
                <a:extLst>
                  <a:ext uri="{FF2B5EF4-FFF2-40B4-BE49-F238E27FC236}">
                    <a16:creationId xmlns:a16="http://schemas.microsoft.com/office/drawing/2014/main" id="{0BF34EB8-F2BD-489C-8F7D-930FE4DF4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3" name="Freeform 6074">
                <a:extLst>
                  <a:ext uri="{FF2B5EF4-FFF2-40B4-BE49-F238E27FC236}">
                    <a16:creationId xmlns:a16="http://schemas.microsoft.com/office/drawing/2014/main" id="{8D9B3E31-AD7E-42BE-AB66-156941556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4" name="Freeform 6084">
                <a:extLst>
                  <a:ext uri="{FF2B5EF4-FFF2-40B4-BE49-F238E27FC236}">
                    <a16:creationId xmlns:a16="http://schemas.microsoft.com/office/drawing/2014/main" id="{92B8447E-058B-4691-BB8B-2258D1E12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5" name="Freeform 6086">
                <a:extLst>
                  <a:ext uri="{FF2B5EF4-FFF2-40B4-BE49-F238E27FC236}">
                    <a16:creationId xmlns:a16="http://schemas.microsoft.com/office/drawing/2014/main" id="{3E6AB557-9155-4D9F-80DB-16219654BC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6" name="Freeform 6087">
                <a:extLst>
                  <a:ext uri="{FF2B5EF4-FFF2-40B4-BE49-F238E27FC236}">
                    <a16:creationId xmlns:a16="http://schemas.microsoft.com/office/drawing/2014/main" id="{6B49D905-33EF-488B-AA76-E491A673C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7" name="Freeform 6088">
                <a:extLst>
                  <a:ext uri="{FF2B5EF4-FFF2-40B4-BE49-F238E27FC236}">
                    <a16:creationId xmlns:a16="http://schemas.microsoft.com/office/drawing/2014/main" id="{D7F8491A-9B86-4328-A3A9-5F6EA56C1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8" name="Freeform 6089">
                <a:extLst>
                  <a:ext uri="{FF2B5EF4-FFF2-40B4-BE49-F238E27FC236}">
                    <a16:creationId xmlns:a16="http://schemas.microsoft.com/office/drawing/2014/main" id="{C19FF38E-5252-4A7D-920E-4BCA0AD3E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9" name="Freeform 6091">
                <a:extLst>
                  <a:ext uri="{FF2B5EF4-FFF2-40B4-BE49-F238E27FC236}">
                    <a16:creationId xmlns:a16="http://schemas.microsoft.com/office/drawing/2014/main" id="{2086810D-A3D4-4C27-81C8-732F3447A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0" name="Freeform 6092">
                <a:extLst>
                  <a:ext uri="{FF2B5EF4-FFF2-40B4-BE49-F238E27FC236}">
                    <a16:creationId xmlns:a16="http://schemas.microsoft.com/office/drawing/2014/main" id="{7F19C2D5-4088-479F-A0A7-1A6906772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6094">
                <a:extLst>
                  <a:ext uri="{FF2B5EF4-FFF2-40B4-BE49-F238E27FC236}">
                    <a16:creationId xmlns:a16="http://schemas.microsoft.com/office/drawing/2014/main" id="{A91BC8BD-EFC6-42A4-B471-4984F429B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2" name="Freeform 6098">
                <a:extLst>
                  <a:ext uri="{FF2B5EF4-FFF2-40B4-BE49-F238E27FC236}">
                    <a16:creationId xmlns:a16="http://schemas.microsoft.com/office/drawing/2014/main" id="{C5167EC6-C69A-4C9C-96F0-472F63105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3" name="Freeform 6099">
                <a:extLst>
                  <a:ext uri="{FF2B5EF4-FFF2-40B4-BE49-F238E27FC236}">
                    <a16:creationId xmlns:a16="http://schemas.microsoft.com/office/drawing/2014/main" id="{AB6FAFD5-2526-4B31-AA83-02C9BEB39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4" name="Freeform 6100">
                <a:extLst>
                  <a:ext uri="{FF2B5EF4-FFF2-40B4-BE49-F238E27FC236}">
                    <a16:creationId xmlns:a16="http://schemas.microsoft.com/office/drawing/2014/main" id="{73D1D035-9DDD-4D83-B56E-0697D71D3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5" name="Freeform 6101">
                <a:extLst>
                  <a:ext uri="{FF2B5EF4-FFF2-40B4-BE49-F238E27FC236}">
                    <a16:creationId xmlns:a16="http://schemas.microsoft.com/office/drawing/2014/main" id="{DA754C06-8FA0-4B5F-9CB8-38C284C6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6" name="Freeform 6102">
                <a:extLst>
                  <a:ext uri="{FF2B5EF4-FFF2-40B4-BE49-F238E27FC236}">
                    <a16:creationId xmlns:a16="http://schemas.microsoft.com/office/drawing/2014/main" id="{41F73917-F123-4679-8DF6-DFFDEAAF9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7" name="Freeform 6103">
                <a:extLst>
                  <a:ext uri="{FF2B5EF4-FFF2-40B4-BE49-F238E27FC236}">
                    <a16:creationId xmlns:a16="http://schemas.microsoft.com/office/drawing/2014/main" id="{9E78C44E-D3A2-4541-BF45-D54F0162C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8" name="Freeform 6104">
                <a:extLst>
                  <a:ext uri="{FF2B5EF4-FFF2-40B4-BE49-F238E27FC236}">
                    <a16:creationId xmlns:a16="http://schemas.microsoft.com/office/drawing/2014/main" id="{04D46112-48F1-4F95-AF59-50691454E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9" name="Freeform 6105">
                <a:extLst>
                  <a:ext uri="{FF2B5EF4-FFF2-40B4-BE49-F238E27FC236}">
                    <a16:creationId xmlns:a16="http://schemas.microsoft.com/office/drawing/2014/main" id="{6E71856E-CDCE-42E1-B681-FCE95931E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0" name="Freeform 6106">
                <a:extLst>
                  <a:ext uri="{FF2B5EF4-FFF2-40B4-BE49-F238E27FC236}">
                    <a16:creationId xmlns:a16="http://schemas.microsoft.com/office/drawing/2014/main" id="{A9D4B535-D138-4834-A667-76F159796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1" name="Freeform 6107">
                <a:extLst>
                  <a:ext uri="{FF2B5EF4-FFF2-40B4-BE49-F238E27FC236}">
                    <a16:creationId xmlns:a16="http://schemas.microsoft.com/office/drawing/2014/main" id="{1949CF04-FB78-4D7F-B663-32ED191FF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2" name="Freeform 6108">
                <a:extLst>
                  <a:ext uri="{FF2B5EF4-FFF2-40B4-BE49-F238E27FC236}">
                    <a16:creationId xmlns:a16="http://schemas.microsoft.com/office/drawing/2014/main" id="{F973E442-EC13-42C2-A485-A73207BF9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3" name="Freeform 6109">
                <a:extLst>
                  <a:ext uri="{FF2B5EF4-FFF2-40B4-BE49-F238E27FC236}">
                    <a16:creationId xmlns:a16="http://schemas.microsoft.com/office/drawing/2014/main" id="{E7D8207A-9268-4B97-A172-4821A2C1E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4" name="Freeform 6110">
                <a:extLst>
                  <a:ext uri="{FF2B5EF4-FFF2-40B4-BE49-F238E27FC236}">
                    <a16:creationId xmlns:a16="http://schemas.microsoft.com/office/drawing/2014/main" id="{8EC4C868-54A0-4ABB-BE15-CD2A85187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5" name="Freeform 6111">
                <a:extLst>
                  <a:ext uri="{FF2B5EF4-FFF2-40B4-BE49-F238E27FC236}">
                    <a16:creationId xmlns:a16="http://schemas.microsoft.com/office/drawing/2014/main" id="{37ADFE44-BB07-4568-8385-23CE22F79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6" name="Freeform 6112">
                <a:extLst>
                  <a:ext uri="{FF2B5EF4-FFF2-40B4-BE49-F238E27FC236}">
                    <a16:creationId xmlns:a16="http://schemas.microsoft.com/office/drawing/2014/main" id="{17F0C25E-47E1-4B4D-88FB-C2354BF48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7" name="Freeform 6113">
                <a:extLst>
                  <a:ext uri="{FF2B5EF4-FFF2-40B4-BE49-F238E27FC236}">
                    <a16:creationId xmlns:a16="http://schemas.microsoft.com/office/drawing/2014/main" id="{18DDC92A-71A4-4ECD-8F58-E7958557A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8" name="Freeform 6115">
                <a:extLst>
                  <a:ext uri="{FF2B5EF4-FFF2-40B4-BE49-F238E27FC236}">
                    <a16:creationId xmlns:a16="http://schemas.microsoft.com/office/drawing/2014/main" id="{D374D15A-E20F-4BF3-891D-BC1DCA8D9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9" name="Freeform 6116">
                <a:extLst>
                  <a:ext uri="{FF2B5EF4-FFF2-40B4-BE49-F238E27FC236}">
                    <a16:creationId xmlns:a16="http://schemas.microsoft.com/office/drawing/2014/main" id="{F5B9F2DE-3F0B-41D4-9908-6F86AD682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0" name="Freeform 6117">
                <a:extLst>
                  <a:ext uri="{FF2B5EF4-FFF2-40B4-BE49-F238E27FC236}">
                    <a16:creationId xmlns:a16="http://schemas.microsoft.com/office/drawing/2014/main" id="{8B930050-094A-42CD-AD46-8146100B6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reeform 6118">
                <a:extLst>
                  <a:ext uri="{FF2B5EF4-FFF2-40B4-BE49-F238E27FC236}">
                    <a16:creationId xmlns:a16="http://schemas.microsoft.com/office/drawing/2014/main" id="{960BD176-C0A3-43CC-B252-0FF9963F4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71" name="Freeform 6134">
              <a:extLst>
                <a:ext uri="{FF2B5EF4-FFF2-40B4-BE49-F238E27FC236}">
                  <a16:creationId xmlns:a16="http://schemas.microsoft.com/office/drawing/2014/main" id="{256B5CE4-E09F-43BF-8838-6784D07C1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72" name="Freeform 6135">
              <a:extLst>
                <a:ext uri="{FF2B5EF4-FFF2-40B4-BE49-F238E27FC236}">
                  <a16:creationId xmlns:a16="http://schemas.microsoft.com/office/drawing/2014/main" id="{63840C30-0875-4D0C-BC88-9CEFF44D8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73" name="Freeform 6136">
              <a:extLst>
                <a:ext uri="{FF2B5EF4-FFF2-40B4-BE49-F238E27FC236}">
                  <a16:creationId xmlns:a16="http://schemas.microsoft.com/office/drawing/2014/main" id="{6EABD6E6-EF2F-470B-A3E7-7885604EE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74" name="Freeform 6138">
              <a:extLst>
                <a:ext uri="{FF2B5EF4-FFF2-40B4-BE49-F238E27FC236}">
                  <a16:creationId xmlns:a16="http://schemas.microsoft.com/office/drawing/2014/main" id="{FCC6CC78-6AA5-4CEE-B044-BD6655C44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75" name="Freeform 6144">
              <a:extLst>
                <a:ext uri="{FF2B5EF4-FFF2-40B4-BE49-F238E27FC236}">
                  <a16:creationId xmlns:a16="http://schemas.microsoft.com/office/drawing/2014/main" id="{04E450F0-CDAB-42C0-B6C0-9D9281005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76" name="Freeform 6149">
              <a:extLst>
                <a:ext uri="{FF2B5EF4-FFF2-40B4-BE49-F238E27FC236}">
                  <a16:creationId xmlns:a16="http://schemas.microsoft.com/office/drawing/2014/main" id="{0EE28C9C-8109-4483-B7C3-76EEA160F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77" name="Freeform 6150">
              <a:extLst>
                <a:ext uri="{FF2B5EF4-FFF2-40B4-BE49-F238E27FC236}">
                  <a16:creationId xmlns:a16="http://schemas.microsoft.com/office/drawing/2014/main" id="{CB5C5EFC-23B3-4A8E-BD09-886A21992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8304B825-8387-4552-A7DD-215D0BAF91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887" t="4373" r="5167" b="2054"/>
          <a:stretch/>
        </p:blipFill>
        <p:spPr>
          <a:xfrm>
            <a:off x="404156" y="4361795"/>
            <a:ext cx="3279044" cy="1925290"/>
          </a:xfrm>
          <a:prstGeom prst="rect">
            <a:avLst/>
          </a:prstGeom>
        </p:spPr>
      </p:pic>
      <p:pic>
        <p:nvPicPr>
          <p:cNvPr id="24" name="Graphic 23" descr="Hashtag with solid fill">
            <a:extLst>
              <a:ext uri="{FF2B5EF4-FFF2-40B4-BE49-F238E27FC236}">
                <a16:creationId xmlns:a16="http://schemas.microsoft.com/office/drawing/2014/main" id="{DAEADD88-37F2-4C7A-8789-EAB9C8B22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3789" y="1240581"/>
            <a:ext cx="406864" cy="4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9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DE545BB-EBE5-D7E0-DFDE-CF67E9C98269}"/>
              </a:ext>
            </a:extLst>
          </p:cNvPr>
          <p:cNvGrpSpPr/>
          <p:nvPr/>
        </p:nvGrpSpPr>
        <p:grpSpPr>
          <a:xfrm>
            <a:off x="1020659" y="1022411"/>
            <a:ext cx="3391954" cy="5208345"/>
            <a:chOff x="1020659" y="1024502"/>
            <a:chExt cx="3391954" cy="5208345"/>
          </a:xfrm>
        </p:grpSpPr>
        <p:pic>
          <p:nvPicPr>
            <p:cNvPr id="1032" name="Picture 8" descr="2,237 Angola Map Stock Photos, Pictures &amp; Royalty-Free Images - iStock">
              <a:extLst>
                <a:ext uri="{FF2B5EF4-FFF2-40B4-BE49-F238E27FC236}">
                  <a16:creationId xmlns:a16="http://schemas.microsoft.com/office/drawing/2014/main" id="{C736D4FA-84F1-C7EB-AD13-22B83A717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872" y="1024502"/>
              <a:ext cx="2247452" cy="203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4BB3E5-FCE9-7613-D624-93C2CE13742C}"/>
                </a:ext>
              </a:extLst>
            </p:cNvPr>
            <p:cNvSpPr/>
            <p:nvPr/>
          </p:nvSpPr>
          <p:spPr>
            <a:xfrm>
              <a:off x="1020659" y="1616748"/>
              <a:ext cx="3096126" cy="984231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Angola</a:t>
              </a:r>
            </a:p>
          </p:txBody>
        </p:sp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7929E3FB-39EC-B873-384D-08AF781415D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89977887"/>
                </p:ext>
              </p:extLst>
            </p:nvPr>
          </p:nvGraphicFramePr>
          <p:xfrm>
            <a:off x="1270174" y="3333725"/>
            <a:ext cx="3142439" cy="9673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28" name="Chart 27">
              <a:extLst>
                <a:ext uri="{FF2B5EF4-FFF2-40B4-BE49-F238E27FC236}">
                  <a16:creationId xmlns:a16="http://schemas.microsoft.com/office/drawing/2014/main" id="{EDC88BE4-B177-C904-DBE1-052B9FDD43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26737926"/>
                </p:ext>
              </p:extLst>
            </p:nvPr>
          </p:nvGraphicFramePr>
          <p:xfrm>
            <a:off x="1270174" y="4298227"/>
            <a:ext cx="3142439" cy="9673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31" name="Chart 30">
              <a:extLst>
                <a:ext uri="{FF2B5EF4-FFF2-40B4-BE49-F238E27FC236}">
                  <a16:creationId xmlns:a16="http://schemas.microsoft.com/office/drawing/2014/main" id="{C8F4C555-AB96-774C-844F-E86262E4E96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73765347"/>
                </p:ext>
              </p:extLst>
            </p:nvPr>
          </p:nvGraphicFramePr>
          <p:xfrm>
            <a:off x="1270174" y="5265537"/>
            <a:ext cx="3142439" cy="9673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D05510-F534-7CFC-0BCC-FF3DB88DEC3B}"/>
                </a:ext>
              </a:extLst>
            </p:cNvPr>
            <p:cNvSpPr txBox="1"/>
            <p:nvPr/>
          </p:nvSpPr>
          <p:spPr>
            <a:xfrm>
              <a:off x="2260524" y="3680006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$4180</a:t>
              </a:r>
              <a:endParaRPr lang="LID4096" sz="14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330CD3-665D-10F6-B669-BA616AA25944}"/>
                </a:ext>
              </a:extLst>
            </p:cNvPr>
            <p:cNvSpPr txBox="1"/>
            <p:nvPr/>
          </p:nvSpPr>
          <p:spPr>
            <a:xfrm>
              <a:off x="2338283" y="4644509"/>
              <a:ext cx="511679" cy="212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25%</a:t>
              </a:r>
              <a:endParaRPr lang="LID4096" sz="14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340ED97-59EA-229B-67C8-EBB3924B9F93}"/>
                </a:ext>
              </a:extLst>
            </p:cNvPr>
            <p:cNvSpPr txBox="1"/>
            <p:nvPr/>
          </p:nvSpPr>
          <p:spPr>
            <a:xfrm>
              <a:off x="2337481" y="5609011"/>
              <a:ext cx="513282" cy="212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49%</a:t>
              </a:r>
              <a:endParaRPr lang="LID4096" sz="1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F83D8C-C3C8-8F4C-1567-8D02DFB8DC2B}"/>
              </a:ext>
            </a:extLst>
          </p:cNvPr>
          <p:cNvGrpSpPr/>
          <p:nvPr/>
        </p:nvGrpSpPr>
        <p:grpSpPr>
          <a:xfrm>
            <a:off x="7792907" y="1024502"/>
            <a:ext cx="3378433" cy="5206254"/>
            <a:chOff x="7792907" y="1026593"/>
            <a:chExt cx="3378433" cy="520625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1296474-3A05-A6B8-4471-AD7C71BDD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6095" y="1026593"/>
              <a:ext cx="1809750" cy="203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42" name="Chart 41">
              <a:extLst>
                <a:ext uri="{FF2B5EF4-FFF2-40B4-BE49-F238E27FC236}">
                  <a16:creationId xmlns:a16="http://schemas.microsoft.com/office/drawing/2014/main" id="{A635E39B-E05E-8F10-326E-9AAAFE77B2A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7764767"/>
                </p:ext>
              </p:extLst>
            </p:nvPr>
          </p:nvGraphicFramePr>
          <p:xfrm>
            <a:off x="8028901" y="3333725"/>
            <a:ext cx="3142439" cy="9673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40" name="Chart 39">
              <a:extLst>
                <a:ext uri="{FF2B5EF4-FFF2-40B4-BE49-F238E27FC236}">
                  <a16:creationId xmlns:a16="http://schemas.microsoft.com/office/drawing/2014/main" id="{93C96F25-8FCB-A509-F650-A3ACF811402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94174667"/>
                </p:ext>
              </p:extLst>
            </p:nvPr>
          </p:nvGraphicFramePr>
          <p:xfrm>
            <a:off x="8028901" y="4298227"/>
            <a:ext cx="3142439" cy="9673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900C61E3-C71D-6009-0D40-1E5B26AFE47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6450755"/>
                </p:ext>
              </p:extLst>
            </p:nvPr>
          </p:nvGraphicFramePr>
          <p:xfrm>
            <a:off x="8028901" y="5265537"/>
            <a:ext cx="3142439" cy="9673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BEA21F-E02B-B6FC-C858-AB3A074734AB}"/>
                </a:ext>
              </a:extLst>
            </p:cNvPr>
            <p:cNvSpPr txBox="1"/>
            <p:nvPr/>
          </p:nvSpPr>
          <p:spPr>
            <a:xfrm>
              <a:off x="8953424" y="3665492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$45790</a:t>
              </a:r>
              <a:endParaRPr lang="LID4096" sz="14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A78616-AE14-91F9-4A25-BC09AD2A12DC}"/>
                </a:ext>
              </a:extLst>
            </p:cNvPr>
            <p:cNvSpPr txBox="1"/>
            <p:nvPr/>
          </p:nvSpPr>
          <p:spPr>
            <a:xfrm>
              <a:off x="9069283" y="4644509"/>
              <a:ext cx="551754" cy="212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2,5%</a:t>
              </a:r>
              <a:endParaRPr lang="LID4096" sz="14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3AD03E-AD4A-EDD7-78F4-4376F4280692}"/>
                </a:ext>
              </a:extLst>
            </p:cNvPr>
            <p:cNvSpPr txBox="1"/>
            <p:nvPr/>
          </p:nvSpPr>
          <p:spPr>
            <a:xfrm>
              <a:off x="9055781" y="5603271"/>
              <a:ext cx="575799" cy="212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100%</a:t>
              </a:r>
              <a:endParaRPr lang="LID4096" sz="1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429FEA-EB9B-307D-38E8-35E6BBDF244E}"/>
                </a:ext>
              </a:extLst>
            </p:cNvPr>
            <p:cNvSpPr/>
            <p:nvPr/>
          </p:nvSpPr>
          <p:spPr>
            <a:xfrm>
              <a:off x="7792907" y="1642663"/>
              <a:ext cx="3096126" cy="984231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Germany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794ED-35BF-B6BA-1A5F-086B641F7771}"/>
              </a:ext>
            </a:extLst>
          </p:cNvPr>
          <p:cNvGrpSpPr/>
          <p:nvPr/>
        </p:nvGrpSpPr>
        <p:grpSpPr>
          <a:xfrm>
            <a:off x="4852257" y="886328"/>
            <a:ext cx="2501006" cy="5151246"/>
            <a:chOff x="4846299" y="886328"/>
            <a:chExt cx="2501006" cy="51512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543A3F6-52C5-B012-A0B2-C8EEFCEA1DF6}"/>
                </a:ext>
              </a:extLst>
            </p:cNvPr>
            <p:cNvGrpSpPr/>
            <p:nvPr/>
          </p:nvGrpSpPr>
          <p:grpSpPr>
            <a:xfrm>
              <a:off x="5213707" y="3528998"/>
              <a:ext cx="1766190" cy="2508576"/>
              <a:chOff x="5086843" y="3528998"/>
              <a:chExt cx="1766190" cy="250857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12E4F63-ACB6-3DA8-6BEB-1E51B5ED8B45}"/>
                  </a:ext>
                </a:extLst>
              </p:cNvPr>
              <p:cNvSpPr/>
              <p:nvPr/>
            </p:nvSpPr>
            <p:spPr>
              <a:xfrm>
                <a:off x="5086843" y="3528998"/>
                <a:ext cx="1766190" cy="576764"/>
              </a:xfrm>
              <a:prstGeom prst="rect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err="1"/>
                  <a:t>GNI</a:t>
                </a:r>
                <a:r>
                  <a:rPr lang="en-US" sz="1400"/>
                  <a:t> (Gross National Income)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8C8CF5-A260-51AE-A82D-875F53030D5B}"/>
                  </a:ext>
                </a:extLst>
              </p:cNvPr>
              <p:cNvSpPr/>
              <p:nvPr/>
            </p:nvSpPr>
            <p:spPr>
              <a:xfrm>
                <a:off x="5086843" y="4493500"/>
                <a:ext cx="1766190" cy="576764"/>
              </a:xfrm>
              <a:prstGeom prst="rect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Undernourished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B3B92A6-F91A-45E2-6909-9D0F00E71C27}"/>
                  </a:ext>
                </a:extLst>
              </p:cNvPr>
              <p:cNvSpPr/>
              <p:nvPr/>
            </p:nvSpPr>
            <p:spPr>
              <a:xfrm>
                <a:off x="5086843" y="5460810"/>
                <a:ext cx="1766190" cy="576764"/>
              </a:xfrm>
              <a:prstGeom prst="rect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Clean water access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729B92-69CB-8863-7FDC-FF9A6D192F9B}"/>
                </a:ext>
              </a:extLst>
            </p:cNvPr>
            <p:cNvSpPr txBox="1"/>
            <p:nvPr/>
          </p:nvSpPr>
          <p:spPr>
            <a:xfrm>
              <a:off x="4846299" y="886328"/>
              <a:ext cx="2501006" cy="107721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163 Countries</a:t>
              </a:r>
            </a:p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in dataset</a:t>
              </a:r>
              <a:endParaRPr lang="LID4096" sz="3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A7642C-A99A-72E2-C121-8F1404E11D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t="7817" r="-38" b="78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638CAC0-5A33-CA07-2124-BF5170D0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200" b="1" kern="1200" dirty="0">
                <a:solidFill>
                  <a:schemeClr val="tx1"/>
                </a:solidFill>
                <a:ea typeface="+mj-ea"/>
                <a:cs typeface="+mj-cs"/>
              </a:rPr>
              <a:t>For modelling, we need to use the most </a:t>
            </a:r>
            <a:r>
              <a:rPr lang="en-US" sz="6200" b="1" kern="1200">
                <a:solidFill>
                  <a:schemeClr val="tx1"/>
                </a:solidFill>
                <a:ea typeface="+mj-ea"/>
                <a:cs typeface="+mj-cs"/>
              </a:rPr>
              <a:t>important features</a:t>
            </a:r>
            <a:endParaRPr lang="en-US" sz="62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213F8-BB75-397F-112A-2E386CD3F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13" hidden="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56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2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2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73324D-F4FD-C3ED-5835-EA112BC2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High GNI Countries </a:t>
            </a:r>
            <a:br>
              <a:rPr lang="en-US" sz="3600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Top 5 Features by Importance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D8C6C-B381-8ED9-0D49-08DCC3E4C4D4}"/>
              </a:ext>
            </a:extLst>
          </p:cNvPr>
          <p:cNvSpPr txBox="1"/>
          <p:nvPr/>
        </p:nvSpPr>
        <p:spPr>
          <a:xfrm>
            <a:off x="262020" y="5958927"/>
            <a:ext cx="4765949" cy="2507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b="1" i="1">
                <a:solidFill>
                  <a:schemeClr val="tx2"/>
                </a:solidFill>
              </a:rPr>
              <a:t>*Bold=in personal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E8411-259E-49FE-AC37-E7B0AB78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29" t="5825" r="5871" b="8653"/>
          <a:stretch/>
        </p:blipFill>
        <p:spPr>
          <a:xfrm>
            <a:off x="6851611" y="2454343"/>
            <a:ext cx="5340084" cy="2935252"/>
          </a:xfrm>
          <a:prstGeom prst="ellipse">
            <a:avLst/>
          </a:prstGeom>
        </p:spPr>
      </p:pic>
      <p:grpSp>
        <p:nvGrpSpPr>
          <p:cNvPr id="55" name="Group 25" hidden="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2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A0D025-F16D-CFB4-AC69-18C6422FC4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48909" y="0"/>
            <a:ext cx="6359458" cy="6858000"/>
          </a:xfrm>
          <a:prstGeom prst="rect">
            <a:avLst/>
          </a:prstGeom>
        </p:spPr>
      </p:pic>
      <p:graphicFrame>
        <p:nvGraphicFramePr>
          <p:cNvPr id="20" name="Content Placeholder 5">
            <a:extLst>
              <a:ext uri="{FF2B5EF4-FFF2-40B4-BE49-F238E27FC236}">
                <a16:creationId xmlns:a16="http://schemas.microsoft.com/office/drawing/2014/main" id="{329F6B85-855B-7AFF-342D-37F73CD7A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484761"/>
              </p:ext>
            </p:extLst>
          </p:nvPr>
        </p:nvGraphicFramePr>
        <p:xfrm>
          <a:off x="350751" y="2589085"/>
          <a:ext cx="5432601" cy="3037763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4163471">
                  <a:extLst>
                    <a:ext uri="{9D8B030D-6E8A-4147-A177-3AD203B41FA5}">
                      <a16:colId xmlns:a16="http://schemas.microsoft.com/office/drawing/2014/main" val="2356966940"/>
                    </a:ext>
                  </a:extLst>
                </a:gridCol>
                <a:gridCol w="1269130">
                  <a:extLst>
                    <a:ext uri="{9D8B030D-6E8A-4147-A177-3AD203B41FA5}">
                      <a16:colId xmlns:a16="http://schemas.microsoft.com/office/drawing/2014/main" val="1936891761"/>
                    </a:ext>
                  </a:extLst>
                </a:gridCol>
              </a:tblGrid>
              <a:tr h="4055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Feature (Shapely values)</a:t>
                      </a: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Avg model impact</a:t>
                      </a:r>
                      <a:endParaRPr lang="en-DE" sz="2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67255"/>
                  </a:ext>
                </a:extLst>
              </a:tr>
              <a:tr h="479346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% of population rural</a:t>
                      </a: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DE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09264"/>
                  </a:ext>
                </a:extLst>
              </a:tr>
              <a:tr h="479346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% population under 14</a:t>
                      </a: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</a:t>
                      </a:r>
                      <a:r>
                        <a:rPr lang="en-US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25</a:t>
                      </a:r>
                      <a:endParaRPr lang="en-DE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040182"/>
                  </a:ext>
                </a:extLst>
              </a:tr>
              <a:tr h="479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Seafood consumption (fat)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</a:t>
                      </a:r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</a:t>
                      </a:r>
                      <a:endParaRPr lang="en-DE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129944"/>
                  </a:ext>
                </a:extLst>
              </a:tr>
              <a:tr h="479346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GNI per capita</a:t>
                      </a: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-17</a:t>
                      </a:r>
                      <a:endParaRPr lang="en-DE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87236"/>
                  </a:ext>
                </a:extLst>
              </a:tr>
              <a:tr h="479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Bean/Legume consumption (fat)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</a:t>
                      </a:r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DE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917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28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2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2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73324D-F4FD-C3ED-5835-EA112BC2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60455"/>
            <a:ext cx="4766330" cy="14540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>
                <a:solidFill>
                  <a:srgbClr val="9F7575"/>
                </a:solidFill>
                <a:latin typeface="+mj-lt"/>
                <a:ea typeface="+mj-ea"/>
                <a:cs typeface="+mj-cs"/>
              </a:rPr>
              <a:t>Low GNI Countries </a:t>
            </a:r>
            <a:br>
              <a:rPr lang="en-US" sz="3600" kern="1200">
                <a:solidFill>
                  <a:srgbClr val="9F7575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rgbClr val="9F7575"/>
                </a:solidFill>
                <a:latin typeface="+mj-lt"/>
                <a:ea typeface="+mj-ea"/>
                <a:cs typeface="+mj-cs"/>
              </a:rPr>
              <a:t>Top 5 Features by Importance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D8C6C-B381-8ED9-0D49-08DCC3E4C4D4}"/>
              </a:ext>
            </a:extLst>
          </p:cNvPr>
          <p:cNvSpPr txBox="1"/>
          <p:nvPr/>
        </p:nvSpPr>
        <p:spPr>
          <a:xfrm>
            <a:off x="255670" y="6399059"/>
            <a:ext cx="4765949" cy="2158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b="1" i="1">
                <a:solidFill>
                  <a:schemeClr val="tx2"/>
                </a:solidFill>
              </a:rPr>
              <a:t>*Bold=in personal control</a:t>
            </a:r>
            <a:endParaRPr lang="LID4096" sz="1000" b="1" i="1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000" b="1" i="1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E8411-259E-49FE-AC37-E7B0AB78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" b="3994"/>
          <a:stretch/>
        </p:blipFill>
        <p:spPr>
          <a:xfrm>
            <a:off x="6851611" y="2454343"/>
            <a:ext cx="5340084" cy="2935252"/>
          </a:xfrm>
          <a:prstGeom prst="ellipse">
            <a:avLst/>
          </a:prstGeom>
        </p:spPr>
      </p:pic>
      <p:grpSp>
        <p:nvGrpSpPr>
          <p:cNvPr id="55" name="Group 25" hidden="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2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68AE51C-E94D-721B-57B7-0037FF39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18240" y="-16714"/>
            <a:ext cx="6359458" cy="6858000"/>
          </a:xfrm>
          <a:prstGeom prst="rect">
            <a:avLst/>
          </a:prstGeom>
        </p:spPr>
      </p:pic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id="{51ADCF7F-34F4-D168-7549-76BBD92DE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07513"/>
              </p:ext>
            </p:extLst>
          </p:nvPr>
        </p:nvGraphicFramePr>
        <p:xfrm>
          <a:off x="362121" y="2229420"/>
          <a:ext cx="5432601" cy="3175053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4163471">
                  <a:extLst>
                    <a:ext uri="{9D8B030D-6E8A-4147-A177-3AD203B41FA5}">
                      <a16:colId xmlns:a16="http://schemas.microsoft.com/office/drawing/2014/main" val="2356966940"/>
                    </a:ext>
                  </a:extLst>
                </a:gridCol>
                <a:gridCol w="1269130">
                  <a:extLst>
                    <a:ext uri="{9D8B030D-6E8A-4147-A177-3AD203B41FA5}">
                      <a16:colId xmlns:a16="http://schemas.microsoft.com/office/drawing/2014/main" val="1936891761"/>
                    </a:ext>
                  </a:extLst>
                </a:gridCol>
              </a:tblGrid>
              <a:tr h="4055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Feature (Shapely values)</a:t>
                      </a: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solidFill>
                      <a:srgbClr val="DD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Avg model impact</a:t>
                      </a:r>
                      <a:endParaRPr lang="en-DE" sz="2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1433" marR="31433" marT="31433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solidFill>
                      <a:srgbClr val="DD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90737"/>
                  </a:ext>
                </a:extLst>
              </a:tr>
              <a:tr h="4055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 dependency ratio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DE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09264"/>
                  </a:ext>
                </a:extLst>
              </a:tr>
              <a:tr h="4055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Animal consumption (fat)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DE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040182"/>
                  </a:ext>
                </a:extLst>
              </a:tr>
              <a:tr h="774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GNI per capita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DE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129944"/>
                  </a:ext>
                </a:extLst>
              </a:tr>
              <a:tr h="4055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Seafood consumption (fat)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-5</a:t>
                      </a:r>
                      <a:endParaRPr lang="en-DE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87236"/>
                  </a:ext>
                </a:extLst>
              </a:tr>
              <a:tr h="40551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Sanitation Facilities</a:t>
                      </a: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-5</a:t>
                      </a:r>
                      <a:endParaRPr lang="en-DE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65515" marR="10223" marT="82758" marB="8275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917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647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49</TotalTime>
  <Words>1998</Words>
  <Application>Microsoft Office PowerPoint</Application>
  <PresentationFormat>Widescreen</PresentationFormat>
  <Paragraphs>292</Paragraphs>
  <Slides>32</Slides>
  <Notes>14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Aharoni</vt:lpstr>
      <vt:lpstr>Arial</vt:lpstr>
      <vt:lpstr>Calibri</vt:lpstr>
      <vt:lpstr>Century Gothic</vt:lpstr>
      <vt:lpstr>Segoe UI Light</vt:lpstr>
      <vt:lpstr>Slack-Lato</vt:lpstr>
      <vt:lpstr>Office Theme</vt:lpstr>
      <vt:lpstr>Slide 1</vt:lpstr>
      <vt:lpstr>Agenda</vt:lpstr>
      <vt:lpstr>Global, systemic crises are often positioned as requiring an individual response</vt:lpstr>
      <vt:lpstr>Are the most important factors that lead to Covid deaths in personal or societal/government control?</vt:lpstr>
      <vt:lpstr>High level data description</vt:lpstr>
      <vt:lpstr>PowerPoint Presentation</vt:lpstr>
      <vt:lpstr>For modelling, we need to use the most important features</vt:lpstr>
      <vt:lpstr>High GNI Countries  Top 5 Features by Importance</vt:lpstr>
      <vt:lpstr>Low GNI Countries  Top 5 Features by Importance</vt:lpstr>
      <vt:lpstr>What did we learn?</vt:lpstr>
      <vt:lpstr>PowerPoint Presentation</vt:lpstr>
      <vt:lpstr>Slide 8</vt:lpstr>
      <vt:lpstr>Covid Fatality rate by Gross National Income (GNI)</vt:lpstr>
      <vt:lpstr>Covid fatality rate by ages</vt:lpstr>
      <vt:lpstr>Covid Fatality rate  VS Nutrition</vt:lpstr>
      <vt:lpstr>Take care of you!</vt:lpstr>
      <vt:lpstr>High GNI results</vt:lpstr>
      <vt:lpstr>Low GNI results</vt:lpstr>
      <vt:lpstr>Slide 2</vt:lpstr>
      <vt:lpstr>PowerPoint Presentation</vt:lpstr>
      <vt:lpstr>Slide 3</vt:lpstr>
      <vt:lpstr>Slide 3</vt:lpstr>
      <vt:lpstr>Data processing pipeline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Barbara Vargas</dc:creator>
  <cp:lastModifiedBy>Barbara Vargas</cp:lastModifiedBy>
  <cp:revision>2</cp:revision>
  <dcterms:created xsi:type="dcterms:W3CDTF">2022-06-30T08:33:29Z</dcterms:created>
  <dcterms:modified xsi:type="dcterms:W3CDTF">2022-07-29T10:28:36Z</dcterms:modified>
</cp:coreProperties>
</file>